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15200" y="-914400"/>
            <a:ext cx="2743200" cy="2743200"/>
          </a:xfrm>
          <a:prstGeom prst="ellipse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84875" y="614363"/>
            <a:ext cx="61140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TP</a:t>
            </a:r>
            <a:endParaRPr lang="en-US" sz="3375" dirty="0"/>
          </a:p>
        </p:txBody>
      </p:sp>
      <p:sp>
        <p:nvSpPr>
          <p:cNvPr id="5" name="Text 2"/>
          <p:cNvSpPr/>
          <p:nvPr/>
        </p:nvSpPr>
        <p:spPr>
          <a:xfrm>
            <a:off x="3543942" y="614363"/>
            <a:ext cx="2786565" cy="4786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TRACER PAY</a:t>
            </a:r>
            <a:endParaRPr lang="en-US" sz="3375" dirty="0"/>
          </a:p>
        </p:txBody>
      </p:sp>
      <p:sp>
        <p:nvSpPr>
          <p:cNvPr id="6" name="Text 3"/>
          <p:cNvSpPr/>
          <p:nvPr/>
        </p:nvSpPr>
        <p:spPr>
          <a:xfrm>
            <a:off x="2005496" y="1182291"/>
            <a:ext cx="52044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Next-Generation Payment Gateway Solutions</a:t>
            </a:r>
            <a:endParaRPr lang="en-US" sz="1125" dirty="0"/>
          </a:p>
        </p:txBody>
      </p:sp>
      <p:sp>
        <p:nvSpPr>
          <p:cNvPr id="7" name="Shape 4"/>
          <p:cNvSpPr/>
          <p:nvPr/>
        </p:nvSpPr>
        <p:spPr>
          <a:xfrm>
            <a:off x="2005496" y="1610916"/>
            <a:ext cx="5132980" cy="25217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739991" y="1807369"/>
            <a:ext cx="3735428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Payment Solutions</a:t>
            </a:r>
            <a:endParaRPr lang="en-US" sz="2025" dirty="0"/>
          </a:p>
        </p:txBody>
      </p:sp>
      <p:sp>
        <p:nvSpPr>
          <p:cNvPr id="9" name="Text 6"/>
          <p:cNvSpPr/>
          <p:nvPr/>
        </p:nvSpPr>
        <p:spPr>
          <a:xfrm>
            <a:off x="2912306" y="2093119"/>
            <a:ext cx="3390798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9731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Tailored for Your Business</a:t>
            </a:r>
            <a:endParaRPr lang="en-US" sz="2025" dirty="0"/>
          </a:p>
        </p:txBody>
      </p:sp>
      <p:sp>
        <p:nvSpPr>
          <p:cNvPr id="10" name="Text 7"/>
          <p:cNvSpPr/>
          <p:nvPr/>
        </p:nvSpPr>
        <p:spPr>
          <a:xfrm>
            <a:off x="2367567" y="2600325"/>
            <a:ext cx="4480275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 your payment processes with cutting-edge technology,</a:t>
            </a:r>
            <a:endParaRPr lang="en-US" sz="1125" dirty="0"/>
          </a:p>
        </p:txBody>
      </p:sp>
      <p:sp>
        <p:nvSpPr>
          <p:cNvPr id="11" name="Text 8"/>
          <p:cNvSpPr/>
          <p:nvPr/>
        </p:nvSpPr>
        <p:spPr>
          <a:xfrm>
            <a:off x="2960638" y="2832497"/>
            <a:ext cx="3294134" cy="1946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optimization, and dedicated service</a:t>
            </a:r>
            <a:endParaRPr lang="en-US" sz="1125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073" y="3296841"/>
            <a:ext cx="214313" cy="21431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234096" y="3589734"/>
            <a:ext cx="151573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Optimization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2234096" y="3761184"/>
            <a:ext cx="15157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Maximize Level 2 &amp; 3 savings</a:t>
            </a:r>
            <a:endParaRPr lang="en-US" sz="788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16" y="3296841"/>
            <a:ext cx="214313" cy="21431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49839" y="3589734"/>
            <a:ext cx="151573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Security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3849839" y="3761184"/>
            <a:ext cx="15157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3D Secure &amp; fraud protection</a:t>
            </a:r>
            <a:endParaRPr lang="en-US" sz="788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770" y="3296841"/>
            <a:ext cx="267891" cy="21431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465583" y="3589734"/>
            <a:ext cx="151573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Interface</a:t>
            </a:r>
            <a:endParaRPr lang="en-US" sz="900" dirty="0"/>
          </a:p>
        </p:txBody>
      </p:sp>
      <p:sp>
        <p:nvSpPr>
          <p:cNvPr id="20" name="Text 14"/>
          <p:cNvSpPr/>
          <p:nvPr/>
        </p:nvSpPr>
        <p:spPr>
          <a:xfrm>
            <a:off x="5465583" y="3761184"/>
            <a:ext cx="151573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Clean, intuitive design</a:t>
            </a:r>
            <a:endParaRPr lang="en-US" sz="788" dirty="0"/>
          </a:p>
        </p:txBody>
      </p:sp>
      <p:sp>
        <p:nvSpPr>
          <p:cNvPr id="21" name="Text 15"/>
          <p:cNvSpPr/>
          <p:nvPr/>
        </p:nvSpPr>
        <p:spPr>
          <a:xfrm>
            <a:off x="2005496" y="4361259"/>
            <a:ext cx="520441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7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Payment Gateway Solutions for ISOs, Processors &amp; Merchants</a:t>
            </a:r>
            <a:endParaRPr lang="en-US" sz="78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14085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6445" y="394692"/>
            <a:ext cx="2345550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 &amp;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040557" y="394692"/>
            <a:ext cx="1408407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Ready to transform your payment processing?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1457325"/>
            <a:ext cx="8229600" cy="3836194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7" name="Text 4"/>
          <p:cNvSpPr/>
          <p:nvPr/>
        </p:nvSpPr>
        <p:spPr>
          <a:xfrm>
            <a:off x="742950" y="1743075"/>
            <a:ext cx="77295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Your TracerPay Journey Today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742950" y="2200275"/>
            <a:ext cx="7729538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Join the growing number of ISOs, processors, and merchants who are maximizing </a:t>
            </a:r>
            <a:endParaRPr lang="en-US" sz="1125" dirty="0"/>
          </a:p>
          <a:p>
            <a:pPr algn="ctr" indent="0" marL="0">
              <a:buNone/>
            </a:pPr>
            <a:r>
              <a:rPr lang="en-US" sz="11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their profitability with TracerPay's advanced payment gateway solutions.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742950" y="2893219"/>
            <a:ext cx="24717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$24K+</a:t>
            </a:r>
            <a:endParaRPr lang="en-US" sz="1688" dirty="0"/>
          </a:p>
        </p:txBody>
      </p:sp>
      <p:sp>
        <p:nvSpPr>
          <p:cNvPr id="10" name="Text 7"/>
          <p:cNvSpPr/>
          <p:nvPr/>
        </p:nvSpPr>
        <p:spPr>
          <a:xfrm>
            <a:off x="742950" y="3207544"/>
            <a:ext cx="24717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Annual Savings</a:t>
            </a:r>
            <a:endParaRPr lang="en-US" sz="788" dirty="0"/>
          </a:p>
        </p:txBody>
      </p:sp>
      <p:sp>
        <p:nvSpPr>
          <p:cNvPr id="11" name="Text 8"/>
          <p:cNvSpPr/>
          <p:nvPr/>
        </p:nvSpPr>
        <p:spPr>
          <a:xfrm>
            <a:off x="3371850" y="2893219"/>
            <a:ext cx="24717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6-10</a:t>
            </a:r>
            <a:endParaRPr lang="en-US" sz="1688" dirty="0"/>
          </a:p>
        </p:txBody>
      </p:sp>
      <p:sp>
        <p:nvSpPr>
          <p:cNvPr id="12" name="Text 9"/>
          <p:cNvSpPr/>
          <p:nvPr/>
        </p:nvSpPr>
        <p:spPr>
          <a:xfrm>
            <a:off x="3371850" y="3207544"/>
            <a:ext cx="24717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Weeks to Implementation</a:t>
            </a:r>
            <a:endParaRPr lang="en-US" sz="788" dirty="0"/>
          </a:p>
        </p:txBody>
      </p:sp>
      <p:sp>
        <p:nvSpPr>
          <p:cNvPr id="13" name="Text 10"/>
          <p:cNvSpPr/>
          <p:nvPr/>
        </p:nvSpPr>
        <p:spPr>
          <a:xfrm>
            <a:off x="6000750" y="2893219"/>
            <a:ext cx="24717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</a:t>
            </a:r>
            <a:endParaRPr lang="en-US" sz="1688" dirty="0"/>
          </a:p>
        </p:txBody>
      </p:sp>
      <p:sp>
        <p:nvSpPr>
          <p:cNvPr id="14" name="Text 11"/>
          <p:cNvSpPr/>
          <p:nvPr/>
        </p:nvSpPr>
        <p:spPr>
          <a:xfrm>
            <a:off x="6000750" y="3207544"/>
            <a:ext cx="24717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Expert Support</a:t>
            </a:r>
            <a:endParaRPr lang="en-US" sz="788" dirty="0"/>
          </a:p>
        </p:txBody>
      </p:sp>
      <p:sp>
        <p:nvSpPr>
          <p:cNvPr id="15" name="Shape 12"/>
          <p:cNvSpPr/>
          <p:nvPr/>
        </p:nvSpPr>
        <p:spPr>
          <a:xfrm>
            <a:off x="2171700" y="3579019"/>
            <a:ext cx="4800600" cy="14287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343150" y="3750469"/>
            <a:ext cx="45291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Schedule Your Demo Today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2343150" y="4064794"/>
            <a:ext cx="45291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See TracerPay in action and discover how much you could save with our </a:t>
            </a:r>
            <a:endParaRPr lang="en-US" sz="788" dirty="0"/>
          </a:p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interchange optimization technology.</a:t>
            </a:r>
            <a:endParaRPr lang="en-US" sz="788" dirty="0"/>
          </a:p>
        </p:txBody>
      </p:sp>
      <p:sp>
        <p:nvSpPr>
          <p:cNvPr id="18" name="Text 15"/>
          <p:cNvSpPr/>
          <p:nvPr/>
        </p:nvSpPr>
        <p:spPr>
          <a:xfrm>
            <a:off x="3848891" y="4464844"/>
            <a:ext cx="1517628" cy="371475"/>
          </a:xfrm>
          <a:prstGeom prst="rect">
            <a:avLst/>
          </a:prstGeom>
          <a:noFill/>
          <a:ln/>
        </p:spPr>
        <p:txBody>
          <a:bodyPr wrap="square" lIns="272161" tIns="102108" rIns="272161" bIns="102108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Schedule Demo</a:t>
            </a:r>
            <a:endParaRPr lang="en-US" sz="1013" dirty="0"/>
          </a:p>
        </p:txBody>
      </p:sp>
      <p:sp>
        <p:nvSpPr>
          <p:cNvPr id="19" name="Shape 16"/>
          <p:cNvSpPr/>
          <p:nvPr/>
        </p:nvSpPr>
        <p:spPr>
          <a:xfrm>
            <a:off x="457200" y="5636419"/>
            <a:ext cx="2590781" cy="1600200"/>
          </a:xfrm>
          <a:prstGeom prst="rect">
            <a:avLst/>
          </a:prstGeom>
          <a:solidFill>
            <a:srgbClr val="FFFFFF"/>
          </a:solidFill>
          <a:ln w="397">
            <a:solidFill>
              <a:srgbClr val="F97316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77" y="5807869"/>
            <a:ext cx="225028" cy="25717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28650" y="6179344"/>
            <a:ext cx="23193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Schedule a Demo</a:t>
            </a:r>
            <a:endParaRPr lang="en-US" sz="1125" dirty="0"/>
          </a:p>
        </p:txBody>
      </p:sp>
      <p:sp>
        <p:nvSpPr>
          <p:cNvPr id="22" name="Text 18"/>
          <p:cNvSpPr/>
          <p:nvPr/>
        </p:nvSpPr>
        <p:spPr>
          <a:xfrm>
            <a:off x="628650" y="6465094"/>
            <a:ext cx="23193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See TracerPay in action with a personalized demonstration</a:t>
            </a:r>
            <a:endParaRPr lang="en-US" sz="788" dirty="0"/>
          </a:p>
        </p:txBody>
      </p:sp>
      <p:sp>
        <p:nvSpPr>
          <p:cNvPr id="23" name="Text 19"/>
          <p:cNvSpPr/>
          <p:nvPr/>
        </p:nvSpPr>
        <p:spPr>
          <a:xfrm>
            <a:off x="628650" y="6865144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tracerpay.com/demo</a:t>
            </a:r>
            <a:endParaRPr lang="en-US" sz="900" dirty="0"/>
          </a:p>
        </p:txBody>
      </p:sp>
      <p:sp>
        <p:nvSpPr>
          <p:cNvPr id="24" name="Shape 20"/>
          <p:cNvSpPr/>
          <p:nvPr/>
        </p:nvSpPr>
        <p:spPr>
          <a:xfrm>
            <a:off x="3276581" y="5636419"/>
            <a:ext cx="2590809" cy="1600200"/>
          </a:xfrm>
          <a:prstGeom prst="rect">
            <a:avLst/>
          </a:prstGeom>
          <a:solidFill>
            <a:srgbClr val="FFFFFF"/>
          </a:solidFill>
          <a:ln w="397">
            <a:solidFill>
              <a:srgbClr val="F97316"/>
            </a:solidFill>
            <a:prstDash val="solid"/>
          </a:ln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385" y="5807869"/>
            <a:ext cx="257175" cy="25717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3448031" y="6179344"/>
            <a:ext cx="23193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Speak with Sales</a:t>
            </a:r>
            <a:endParaRPr lang="en-US" sz="1125" dirty="0"/>
          </a:p>
        </p:txBody>
      </p:sp>
      <p:sp>
        <p:nvSpPr>
          <p:cNvPr id="27" name="Text 22"/>
          <p:cNvSpPr/>
          <p:nvPr/>
        </p:nvSpPr>
        <p:spPr>
          <a:xfrm>
            <a:off x="3448031" y="6465094"/>
            <a:ext cx="231934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with our payment experts for immediate assistance</a:t>
            </a:r>
            <a:endParaRPr lang="en-US" sz="788" dirty="0"/>
          </a:p>
        </p:txBody>
      </p:sp>
      <p:sp>
        <p:nvSpPr>
          <p:cNvPr id="28" name="Text 23"/>
          <p:cNvSpPr/>
          <p:nvPr/>
        </p:nvSpPr>
        <p:spPr>
          <a:xfrm>
            <a:off x="3448031" y="6865144"/>
            <a:ext cx="231934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1-800-TRACERPAY</a:t>
            </a:r>
            <a:endParaRPr lang="en-US" sz="900" dirty="0"/>
          </a:p>
        </p:txBody>
      </p:sp>
      <p:sp>
        <p:nvSpPr>
          <p:cNvPr id="29" name="Shape 24"/>
          <p:cNvSpPr/>
          <p:nvPr/>
        </p:nvSpPr>
        <p:spPr>
          <a:xfrm>
            <a:off x="6095991" y="5636419"/>
            <a:ext cx="2590781" cy="1600200"/>
          </a:xfrm>
          <a:prstGeom prst="rect">
            <a:avLst/>
          </a:prstGeom>
          <a:solidFill>
            <a:srgbClr val="FFFFFF"/>
          </a:solidFill>
          <a:ln w="397">
            <a:solidFill>
              <a:srgbClr val="F97316"/>
            </a:solidFill>
            <a:prstDash val="solid"/>
          </a:ln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794" y="5807869"/>
            <a:ext cx="257175" cy="257175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6267441" y="6179344"/>
            <a:ext cx="23193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Email Inquiry</a:t>
            </a:r>
            <a:endParaRPr lang="en-US" sz="1125" dirty="0"/>
          </a:p>
        </p:txBody>
      </p:sp>
      <p:sp>
        <p:nvSpPr>
          <p:cNvPr id="32" name="Text 26"/>
          <p:cNvSpPr/>
          <p:nvPr/>
        </p:nvSpPr>
        <p:spPr>
          <a:xfrm>
            <a:off x="6267441" y="6465094"/>
            <a:ext cx="23193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Send us your questions and requirements for a detailed response</a:t>
            </a:r>
            <a:endParaRPr lang="en-US" sz="788" dirty="0"/>
          </a:p>
        </p:txBody>
      </p:sp>
      <p:sp>
        <p:nvSpPr>
          <p:cNvPr id="33" name="Text 27"/>
          <p:cNvSpPr/>
          <p:nvPr/>
        </p:nvSpPr>
        <p:spPr>
          <a:xfrm>
            <a:off x="6267441" y="6865144"/>
            <a:ext cx="231931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sales@tracerpay.com</a:t>
            </a:r>
            <a:endParaRPr lang="en-US" sz="900" dirty="0"/>
          </a:p>
        </p:txBody>
      </p:sp>
      <p:sp>
        <p:nvSpPr>
          <p:cNvPr id="34" name="Text 28"/>
          <p:cNvSpPr/>
          <p:nvPr/>
        </p:nvSpPr>
        <p:spPr>
          <a:xfrm>
            <a:off x="1371600" y="7550944"/>
            <a:ext cx="64722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Your Path to Success</a:t>
            </a:r>
            <a:endParaRPr lang="en-US" sz="1688" dirty="0"/>
          </a:p>
        </p:txBody>
      </p:sp>
      <p:sp>
        <p:nvSpPr>
          <p:cNvPr id="35" name="Shape 29"/>
          <p:cNvSpPr/>
          <p:nvPr/>
        </p:nvSpPr>
        <p:spPr>
          <a:xfrm>
            <a:off x="1371600" y="8036719"/>
            <a:ext cx="3114675" cy="885825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36" name="Shape 30"/>
          <p:cNvSpPr/>
          <p:nvPr/>
        </p:nvSpPr>
        <p:spPr>
          <a:xfrm>
            <a:off x="1514475" y="8179594"/>
            <a:ext cx="228600" cy="228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7" name="Text 31"/>
          <p:cNvSpPr/>
          <p:nvPr/>
        </p:nvSpPr>
        <p:spPr>
          <a:xfrm>
            <a:off x="1514475" y="8179594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38" name="Text 32"/>
          <p:cNvSpPr/>
          <p:nvPr/>
        </p:nvSpPr>
        <p:spPr>
          <a:xfrm>
            <a:off x="1857375" y="8193881"/>
            <a:ext cx="13166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Initial Consultation</a:t>
            </a:r>
            <a:endParaRPr lang="en-US" sz="1013" dirty="0"/>
          </a:p>
        </p:txBody>
      </p:sp>
      <p:sp>
        <p:nvSpPr>
          <p:cNvPr id="39" name="Text 33"/>
          <p:cNvSpPr/>
          <p:nvPr/>
        </p:nvSpPr>
        <p:spPr>
          <a:xfrm>
            <a:off x="1514475" y="8493919"/>
            <a:ext cx="29003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Discuss your current processing needs, volume, and optimization goals</a:t>
            </a:r>
            <a:endParaRPr lang="en-US" sz="788" dirty="0"/>
          </a:p>
        </p:txBody>
      </p:sp>
      <p:sp>
        <p:nvSpPr>
          <p:cNvPr id="40" name="Shape 34"/>
          <p:cNvSpPr/>
          <p:nvPr/>
        </p:nvSpPr>
        <p:spPr>
          <a:xfrm>
            <a:off x="4657725" y="8036719"/>
            <a:ext cx="3114675" cy="885825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41" name="Shape 35"/>
          <p:cNvSpPr/>
          <p:nvPr/>
        </p:nvSpPr>
        <p:spPr>
          <a:xfrm>
            <a:off x="4800600" y="8179594"/>
            <a:ext cx="228600" cy="228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2" name="Text 36"/>
          <p:cNvSpPr/>
          <p:nvPr/>
        </p:nvSpPr>
        <p:spPr>
          <a:xfrm>
            <a:off x="4800600" y="8179594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00" dirty="0"/>
          </a:p>
        </p:txBody>
      </p:sp>
      <p:sp>
        <p:nvSpPr>
          <p:cNvPr id="43" name="Text 37"/>
          <p:cNvSpPr/>
          <p:nvPr/>
        </p:nvSpPr>
        <p:spPr>
          <a:xfrm>
            <a:off x="5143500" y="8193881"/>
            <a:ext cx="115480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Proposal</a:t>
            </a:r>
            <a:endParaRPr lang="en-US" sz="1013" dirty="0"/>
          </a:p>
        </p:txBody>
      </p:sp>
      <p:sp>
        <p:nvSpPr>
          <p:cNvPr id="44" name="Text 38"/>
          <p:cNvSpPr/>
          <p:nvPr/>
        </p:nvSpPr>
        <p:spPr>
          <a:xfrm>
            <a:off x="4800600" y="8493919"/>
            <a:ext cx="29003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Receive a tailored solution with projected savings and implementation plan</a:t>
            </a:r>
            <a:endParaRPr lang="en-US" sz="788" dirty="0"/>
          </a:p>
        </p:txBody>
      </p:sp>
      <p:sp>
        <p:nvSpPr>
          <p:cNvPr id="45" name="Shape 39"/>
          <p:cNvSpPr/>
          <p:nvPr/>
        </p:nvSpPr>
        <p:spPr>
          <a:xfrm>
            <a:off x="1371600" y="9208294"/>
            <a:ext cx="3114675" cy="885825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46" name="Shape 40"/>
          <p:cNvSpPr/>
          <p:nvPr/>
        </p:nvSpPr>
        <p:spPr>
          <a:xfrm>
            <a:off x="1514475" y="9351169"/>
            <a:ext cx="228600" cy="228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7" name="Text 41"/>
          <p:cNvSpPr/>
          <p:nvPr/>
        </p:nvSpPr>
        <p:spPr>
          <a:xfrm>
            <a:off x="1514475" y="9351169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00" dirty="0"/>
          </a:p>
        </p:txBody>
      </p:sp>
      <p:sp>
        <p:nvSpPr>
          <p:cNvPr id="48" name="Text 42"/>
          <p:cNvSpPr/>
          <p:nvPr/>
        </p:nvSpPr>
        <p:spPr>
          <a:xfrm>
            <a:off x="1857375" y="9365456"/>
            <a:ext cx="115776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Review</a:t>
            </a:r>
            <a:endParaRPr lang="en-US" sz="1013" dirty="0"/>
          </a:p>
        </p:txBody>
      </p:sp>
      <p:sp>
        <p:nvSpPr>
          <p:cNvPr id="49" name="Text 43"/>
          <p:cNvSpPr/>
          <p:nvPr/>
        </p:nvSpPr>
        <p:spPr>
          <a:xfrm>
            <a:off x="1514475" y="9665494"/>
            <a:ext cx="29003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integration requirements and technical specifications with our team</a:t>
            </a:r>
            <a:endParaRPr lang="en-US" sz="788" dirty="0"/>
          </a:p>
        </p:txBody>
      </p:sp>
      <p:sp>
        <p:nvSpPr>
          <p:cNvPr id="50" name="Shape 44"/>
          <p:cNvSpPr/>
          <p:nvPr/>
        </p:nvSpPr>
        <p:spPr>
          <a:xfrm>
            <a:off x="4657725" y="9208294"/>
            <a:ext cx="3114675" cy="885825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51" name="Shape 45"/>
          <p:cNvSpPr/>
          <p:nvPr/>
        </p:nvSpPr>
        <p:spPr>
          <a:xfrm>
            <a:off x="4800600" y="9351169"/>
            <a:ext cx="228600" cy="2286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2" name="Text 46"/>
          <p:cNvSpPr/>
          <p:nvPr/>
        </p:nvSpPr>
        <p:spPr>
          <a:xfrm>
            <a:off x="4800600" y="9351169"/>
            <a:ext cx="3000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00" dirty="0"/>
          </a:p>
        </p:txBody>
      </p:sp>
      <p:sp>
        <p:nvSpPr>
          <p:cNvPr id="53" name="Text 47"/>
          <p:cNvSpPr/>
          <p:nvPr/>
        </p:nvSpPr>
        <p:spPr>
          <a:xfrm>
            <a:off x="5143500" y="9365456"/>
            <a:ext cx="133521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Partnership Launch</a:t>
            </a:r>
            <a:endParaRPr lang="en-US" sz="1013" dirty="0"/>
          </a:p>
        </p:txBody>
      </p:sp>
      <p:sp>
        <p:nvSpPr>
          <p:cNvPr id="54" name="Text 48"/>
          <p:cNvSpPr/>
          <p:nvPr/>
        </p:nvSpPr>
        <p:spPr>
          <a:xfrm>
            <a:off x="4800600" y="9665494"/>
            <a:ext cx="29003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implementation and start realizing the benefits of TracerPay</a:t>
            </a:r>
            <a:endParaRPr lang="en-US" sz="788" dirty="0"/>
          </a:p>
        </p:txBody>
      </p:sp>
      <p:sp>
        <p:nvSpPr>
          <p:cNvPr id="55" name="Text 49"/>
          <p:cNvSpPr/>
          <p:nvPr/>
        </p:nvSpPr>
        <p:spPr>
          <a:xfrm>
            <a:off x="2765357" y="10558463"/>
            <a:ext cx="6345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</a:t>
            </a:r>
            <a:endParaRPr lang="en-US" sz="900" dirty="0"/>
          </a:p>
        </p:txBody>
      </p:sp>
      <p:sp>
        <p:nvSpPr>
          <p:cNvPr id="56" name="Text 50"/>
          <p:cNvSpPr/>
          <p:nvPr/>
        </p:nvSpPr>
        <p:spPr>
          <a:xfrm>
            <a:off x="3328513" y="10558463"/>
            <a:ext cx="3121540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Seamless Payment Solutions Tailored for Your Business</a:t>
            </a:r>
            <a:endParaRPr lang="en-US" sz="900" dirty="0"/>
          </a:p>
        </p:txBody>
      </p:sp>
      <p:sp>
        <p:nvSpPr>
          <p:cNvPr id="57" name="Text 51"/>
          <p:cNvSpPr/>
          <p:nvPr/>
        </p:nvSpPr>
        <p:spPr>
          <a:xfrm>
            <a:off x="457200" y="10779919"/>
            <a:ext cx="8301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 your payment processes with cutting-edge technology and dedicated service</a:t>
            </a:r>
            <a:endParaRPr lang="en-US" sz="78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58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4127" y="394692"/>
            <a:ext cx="4339521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Payment Processing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852210" y="394692"/>
            <a:ext cx="1779101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Merchants are losing profits to outdated systems and hidden fees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1841302"/>
            <a:ext cx="3943350" cy="982266"/>
          </a:xfrm>
          <a:prstGeom prst="rect">
            <a:avLst/>
          </a:prstGeom>
          <a:solidFill>
            <a:srgbClr val="EF444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27039"/>
            <a:ext cx="171450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4400" y="2012752"/>
            <a:ext cx="184624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Rising Interchange Costs</a:t>
            </a:r>
            <a:endParaRPr lang="en-US" sz="1125" dirty="0"/>
          </a:p>
        </p:txBody>
      </p:sp>
      <p:sp>
        <p:nvSpPr>
          <p:cNvPr id="9" name="Text 5"/>
          <p:cNvSpPr/>
          <p:nvPr/>
        </p:nvSpPr>
        <p:spPr>
          <a:xfrm>
            <a:off x="628650" y="2339578"/>
            <a:ext cx="1297316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fees reached</a:t>
            </a:r>
            <a:endParaRPr lang="en-US" sz="788" dirty="0"/>
          </a:p>
        </p:txBody>
      </p:sp>
      <p:sp>
        <p:nvSpPr>
          <p:cNvPr id="10" name="Text 6"/>
          <p:cNvSpPr/>
          <p:nvPr/>
        </p:nvSpPr>
        <p:spPr>
          <a:xfrm>
            <a:off x="1854529" y="2339578"/>
            <a:ext cx="7249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$31.59 billion</a:t>
            </a:r>
            <a:endParaRPr lang="en-US" sz="788" dirty="0"/>
          </a:p>
        </p:txBody>
      </p:sp>
      <p:sp>
        <p:nvSpPr>
          <p:cNvPr id="11" name="Text 7"/>
          <p:cNvSpPr/>
          <p:nvPr/>
        </p:nvSpPr>
        <p:spPr>
          <a:xfrm>
            <a:off x="628650" y="2339578"/>
            <a:ext cx="3635527" cy="2982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2021,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with a 19.1% increase from the previous year</a:t>
            </a:r>
            <a:endParaRPr lang="en-US" sz="788" dirty="0"/>
          </a:p>
        </p:txBody>
      </p:sp>
      <p:sp>
        <p:nvSpPr>
          <p:cNvPr id="12" name="Shape 8"/>
          <p:cNvSpPr/>
          <p:nvPr/>
        </p:nvSpPr>
        <p:spPr>
          <a:xfrm>
            <a:off x="457200" y="2995017"/>
            <a:ext cx="3943350" cy="982266"/>
          </a:xfrm>
          <a:prstGeom prst="rect">
            <a:avLst/>
          </a:prstGeom>
          <a:solidFill>
            <a:srgbClr val="EF444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80755"/>
            <a:ext cx="192881" cy="1714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35831" y="3166467"/>
            <a:ext cx="15230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Outdated Interfaces</a:t>
            </a:r>
            <a:endParaRPr lang="en-US" sz="1125" dirty="0"/>
          </a:p>
        </p:txBody>
      </p:sp>
      <p:sp>
        <p:nvSpPr>
          <p:cNvPr id="15" name="Text 10"/>
          <p:cNvSpPr/>
          <p:nvPr/>
        </p:nvSpPr>
        <p:spPr>
          <a:xfrm>
            <a:off x="628650" y="3480792"/>
            <a:ext cx="367188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Merchants struggle with clunky, confusing gateways that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slow down operations and frustrate users</a:t>
            </a:r>
            <a:endParaRPr lang="en-US" sz="788" dirty="0"/>
          </a:p>
        </p:txBody>
      </p:sp>
      <p:sp>
        <p:nvSpPr>
          <p:cNvPr id="16" name="Shape 11"/>
          <p:cNvSpPr/>
          <p:nvPr/>
        </p:nvSpPr>
        <p:spPr>
          <a:xfrm>
            <a:off x="457200" y="4148733"/>
            <a:ext cx="3943350" cy="982266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17" name="Text 12"/>
          <p:cNvSpPr/>
          <p:nvPr/>
        </p:nvSpPr>
        <p:spPr>
          <a:xfrm>
            <a:off x="742950" y="4320183"/>
            <a:ext cx="18370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Transaction Downgrades</a:t>
            </a:r>
            <a:endParaRPr lang="en-US" sz="1125" dirty="0"/>
          </a:p>
        </p:txBody>
      </p:sp>
      <p:sp>
        <p:nvSpPr>
          <p:cNvPr id="18" name="Text 13"/>
          <p:cNvSpPr/>
          <p:nvPr/>
        </p:nvSpPr>
        <p:spPr>
          <a:xfrm>
            <a:off x="628650" y="4634508"/>
            <a:ext cx="367188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Poor processes result in downgrades, causing merchants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to pay higher fees unnecessarily</a:t>
            </a:r>
            <a:endParaRPr lang="en-US" sz="788" dirty="0"/>
          </a:p>
        </p:txBody>
      </p:sp>
      <p:sp>
        <p:nvSpPr>
          <p:cNvPr id="19" name="Shape 14"/>
          <p:cNvSpPr/>
          <p:nvPr/>
        </p:nvSpPr>
        <p:spPr>
          <a:xfrm>
            <a:off x="4743450" y="1457325"/>
            <a:ext cx="3943350" cy="8286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0" name="Text 15"/>
          <p:cNvSpPr/>
          <p:nvPr/>
        </p:nvSpPr>
        <p:spPr>
          <a:xfrm>
            <a:off x="4886325" y="1600200"/>
            <a:ext cx="3729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2-3.5%</a:t>
            </a:r>
            <a:endParaRPr lang="en-US" sz="2025" dirty="0"/>
          </a:p>
        </p:txBody>
      </p:sp>
      <p:sp>
        <p:nvSpPr>
          <p:cNvPr id="21" name="Text 16"/>
          <p:cNvSpPr/>
          <p:nvPr/>
        </p:nvSpPr>
        <p:spPr>
          <a:xfrm>
            <a:off x="4886325" y="1943100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interchange fee per transaction</a:t>
            </a:r>
            <a:endParaRPr lang="en-US" sz="1013" dirty="0"/>
          </a:p>
        </p:txBody>
      </p:sp>
      <p:sp>
        <p:nvSpPr>
          <p:cNvPr id="22" name="Shape 17"/>
          <p:cNvSpPr/>
          <p:nvPr/>
        </p:nvSpPr>
        <p:spPr>
          <a:xfrm>
            <a:off x="4743450" y="2457450"/>
            <a:ext cx="3943350" cy="8286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3" name="Text 18"/>
          <p:cNvSpPr/>
          <p:nvPr/>
        </p:nvSpPr>
        <p:spPr>
          <a:xfrm>
            <a:off x="4886325" y="2600325"/>
            <a:ext cx="37290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70-80%</a:t>
            </a:r>
            <a:endParaRPr lang="en-US" sz="2025" dirty="0"/>
          </a:p>
        </p:txBody>
      </p:sp>
      <p:sp>
        <p:nvSpPr>
          <p:cNvPr id="24" name="Text 19"/>
          <p:cNvSpPr/>
          <p:nvPr/>
        </p:nvSpPr>
        <p:spPr>
          <a:xfrm>
            <a:off x="4886325" y="2943225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 total processing costs are interchange fees</a:t>
            </a:r>
            <a:endParaRPr lang="en-US" sz="1013" dirty="0"/>
          </a:p>
        </p:txBody>
      </p:sp>
      <p:sp>
        <p:nvSpPr>
          <p:cNvPr id="25" name="Text 20"/>
          <p:cNvSpPr/>
          <p:nvPr/>
        </p:nvSpPr>
        <p:spPr>
          <a:xfrm>
            <a:off x="4914900" y="3629025"/>
            <a:ext cx="36718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$96,000</a:t>
            </a:r>
            <a:endParaRPr lang="en-US" sz="1688" dirty="0"/>
          </a:p>
        </p:txBody>
      </p:sp>
      <p:sp>
        <p:nvSpPr>
          <p:cNvPr id="26" name="Text 21"/>
          <p:cNvSpPr/>
          <p:nvPr/>
        </p:nvSpPr>
        <p:spPr>
          <a:xfrm>
            <a:off x="4914900" y="3943350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cost for 1,000 monthly transactions at $400 average</a:t>
            </a:r>
            <a:endParaRPr lang="en-US" sz="1013" dirty="0"/>
          </a:p>
        </p:txBody>
      </p:sp>
      <p:sp>
        <p:nvSpPr>
          <p:cNvPr id="27" name="Shape 22"/>
          <p:cNvSpPr/>
          <p:nvPr/>
        </p:nvSpPr>
        <p:spPr>
          <a:xfrm>
            <a:off x="4743450" y="4486275"/>
            <a:ext cx="3943350" cy="1028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64" y="4657725"/>
            <a:ext cx="289322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4914900" y="502920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Costs Continue Rising</a:t>
            </a:r>
            <a:endParaRPr lang="en-US" sz="900" dirty="0"/>
          </a:p>
        </p:txBody>
      </p:sp>
      <p:sp>
        <p:nvSpPr>
          <p:cNvPr id="30" name="Text 24"/>
          <p:cNvSpPr/>
          <p:nvPr/>
        </p:nvSpPr>
        <p:spPr>
          <a:xfrm>
            <a:off x="4914900" y="5200650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optimization strategies</a:t>
            </a:r>
            <a:endParaRPr lang="en-US" sz="788" dirty="0"/>
          </a:p>
        </p:txBody>
      </p:sp>
      <p:sp>
        <p:nvSpPr>
          <p:cNvPr id="31" name="Shape 25"/>
          <p:cNvSpPr/>
          <p:nvPr/>
        </p:nvSpPr>
        <p:spPr>
          <a:xfrm>
            <a:off x="1371600" y="5857875"/>
            <a:ext cx="6400800" cy="742950"/>
          </a:xfrm>
          <a:prstGeom prst="rect">
            <a:avLst/>
          </a:prstGeom>
          <a:solidFill>
            <a:srgbClr val="1F2937"/>
          </a:solidFill>
          <a:ln/>
        </p:spPr>
      </p:sp>
      <p:sp>
        <p:nvSpPr>
          <p:cNvPr id="32" name="Text 26"/>
          <p:cNvSpPr/>
          <p:nvPr/>
        </p:nvSpPr>
        <p:spPr>
          <a:xfrm>
            <a:off x="1573969" y="6041827"/>
            <a:ext cx="9154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Problem:</a:t>
            </a:r>
            <a:endParaRPr lang="en-US" sz="1013" dirty="0"/>
          </a:p>
        </p:txBody>
      </p:sp>
      <p:sp>
        <p:nvSpPr>
          <p:cNvPr id="33" name="Text 27"/>
          <p:cNvSpPr/>
          <p:nvPr/>
        </p:nvSpPr>
        <p:spPr>
          <a:xfrm>
            <a:off x="2418020" y="6041827"/>
            <a:ext cx="5223449" cy="37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payment processors offer limited transparency, </a:t>
            </a:r>
            <a:endParaRPr lang="en-US" sz="1013" dirty="0"/>
          </a:p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outdated technology, and minimal optimization—costing merchants thousands annually</a:t>
            </a:r>
            <a:endParaRPr lang="en-US" sz="101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19406" y="394692"/>
            <a:ext cx="1850064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98032" y="394692"/>
            <a:ext cx="3198000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Solution Overview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comprehensive payment gateway designed for modern businesses</a:t>
            </a:r>
            <a:endParaRPr lang="en-US" sz="11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228850"/>
            <a:ext cx="2286000" cy="2286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4686300"/>
            <a:ext cx="40147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Payment Technology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743450" y="1457325"/>
            <a:ext cx="3943350" cy="4200525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4914900" y="1628775"/>
            <a:ext cx="36718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Payment Ecosystem</a:t>
            </a:r>
            <a:endParaRPr lang="en-US" sz="1688" dirty="0"/>
          </a:p>
        </p:txBody>
      </p:sp>
      <p:sp>
        <p:nvSpPr>
          <p:cNvPr id="10" name="Shape 6"/>
          <p:cNvSpPr/>
          <p:nvPr/>
        </p:nvSpPr>
        <p:spPr>
          <a:xfrm>
            <a:off x="4914900" y="2114550"/>
            <a:ext cx="391232" cy="428625"/>
          </a:xfrm>
          <a:prstGeom prst="roundRect">
            <a:avLst/>
          </a:prstGeom>
          <a:solidFill>
            <a:srgbClr val="EA580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791" y="2243138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0432" y="2114550"/>
            <a:ext cx="316635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Optimization</a:t>
            </a:r>
            <a:endParaRPr lang="en-US" sz="1125" dirty="0"/>
          </a:p>
        </p:txBody>
      </p:sp>
      <p:sp>
        <p:nvSpPr>
          <p:cNvPr id="13" name="Text 8"/>
          <p:cNvSpPr/>
          <p:nvPr/>
        </p:nvSpPr>
        <p:spPr>
          <a:xfrm>
            <a:off x="5420432" y="2371725"/>
            <a:ext cx="31663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Level 2 &amp; 3 data transmission for maximum savings</a:t>
            </a:r>
            <a:endParaRPr lang="en-US" sz="900" dirty="0"/>
          </a:p>
        </p:txBody>
      </p:sp>
      <p:sp>
        <p:nvSpPr>
          <p:cNvPr id="14" name="Shape 9"/>
          <p:cNvSpPr/>
          <p:nvPr/>
        </p:nvSpPr>
        <p:spPr>
          <a:xfrm>
            <a:off x="4914900" y="2886075"/>
            <a:ext cx="419640" cy="428625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95" y="3014663"/>
            <a:ext cx="171450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448840" y="2886075"/>
            <a:ext cx="313794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Interface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5448840" y="3143250"/>
            <a:ext cx="313794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Clean, intuitive design that merchants actually want to use</a:t>
            </a:r>
            <a:endParaRPr lang="en-US" sz="900" dirty="0"/>
          </a:p>
        </p:txBody>
      </p:sp>
      <p:sp>
        <p:nvSpPr>
          <p:cNvPr id="18" name="Shape 12"/>
          <p:cNvSpPr/>
          <p:nvPr/>
        </p:nvSpPr>
        <p:spPr>
          <a:xfrm>
            <a:off x="4914900" y="3657600"/>
            <a:ext cx="428625" cy="428625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88" y="3786188"/>
            <a:ext cx="171450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457825" y="3657600"/>
            <a:ext cx="30650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Security</a:t>
            </a:r>
            <a:endParaRPr lang="en-US" sz="1125" dirty="0"/>
          </a:p>
        </p:txBody>
      </p:sp>
      <p:sp>
        <p:nvSpPr>
          <p:cNvPr id="21" name="Text 14"/>
          <p:cNvSpPr/>
          <p:nvPr/>
        </p:nvSpPr>
        <p:spPr>
          <a:xfrm>
            <a:off x="5457825" y="3914775"/>
            <a:ext cx="30650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3D Secure, fraud protection, and PCI Level 1 compliance</a:t>
            </a:r>
            <a:endParaRPr lang="en-US" sz="900" dirty="0"/>
          </a:p>
        </p:txBody>
      </p:sp>
      <p:sp>
        <p:nvSpPr>
          <p:cNvPr id="22" name="Shape 15"/>
          <p:cNvSpPr/>
          <p:nvPr/>
        </p:nvSpPr>
        <p:spPr>
          <a:xfrm>
            <a:off x="4914900" y="4257675"/>
            <a:ext cx="428625" cy="428625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56" y="4386263"/>
            <a:ext cx="214313" cy="1714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457825" y="4257675"/>
            <a:ext cx="28985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All-in-One Platform</a:t>
            </a:r>
            <a:endParaRPr lang="en-US" sz="1125" dirty="0"/>
          </a:p>
        </p:txBody>
      </p:sp>
      <p:sp>
        <p:nvSpPr>
          <p:cNvPr id="25" name="Text 17"/>
          <p:cNvSpPr/>
          <p:nvPr/>
        </p:nvSpPr>
        <p:spPr>
          <a:xfrm>
            <a:off x="5457825" y="4514850"/>
            <a:ext cx="28985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Credit cards, ACH, recurring payments, and invoicing</a:t>
            </a:r>
            <a:endParaRPr lang="en-US" sz="900" dirty="0"/>
          </a:p>
        </p:txBody>
      </p:sp>
      <p:sp>
        <p:nvSpPr>
          <p:cNvPr id="26" name="Text 18"/>
          <p:cNvSpPr/>
          <p:nvPr/>
        </p:nvSpPr>
        <p:spPr>
          <a:xfrm>
            <a:off x="5029200" y="5029200"/>
            <a:ext cx="34432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 Gateway. Every Payment Need.</a:t>
            </a:r>
            <a:endParaRPr lang="en-US" sz="1013" dirty="0"/>
          </a:p>
        </p:txBody>
      </p:sp>
      <p:sp>
        <p:nvSpPr>
          <p:cNvPr id="27" name="Text 19"/>
          <p:cNvSpPr/>
          <p:nvPr/>
        </p:nvSpPr>
        <p:spPr>
          <a:xfrm>
            <a:off x="5029200" y="5229225"/>
            <a:ext cx="34432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Eliminate the need for multiple vendors</a:t>
            </a:r>
            <a:endParaRPr lang="en-US" sz="788" dirty="0"/>
          </a:p>
        </p:txBody>
      </p:sp>
      <p:sp>
        <p:nvSpPr>
          <p:cNvPr id="28" name="Text 20"/>
          <p:cNvSpPr/>
          <p:nvPr/>
        </p:nvSpPr>
        <p:spPr>
          <a:xfrm>
            <a:off x="457200" y="6000750"/>
            <a:ext cx="20002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1688" dirty="0"/>
          </a:p>
        </p:txBody>
      </p:sp>
      <p:sp>
        <p:nvSpPr>
          <p:cNvPr id="29" name="Text 21"/>
          <p:cNvSpPr/>
          <p:nvPr/>
        </p:nvSpPr>
        <p:spPr>
          <a:xfrm>
            <a:off x="457200" y="6257925"/>
            <a:ext cx="20002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Features</a:t>
            </a:r>
            <a:endParaRPr lang="en-US" sz="788" dirty="0"/>
          </a:p>
        </p:txBody>
      </p:sp>
      <p:sp>
        <p:nvSpPr>
          <p:cNvPr id="30" name="Text 22"/>
          <p:cNvSpPr/>
          <p:nvPr/>
        </p:nvSpPr>
        <p:spPr>
          <a:xfrm>
            <a:off x="2557463" y="6000750"/>
            <a:ext cx="20002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1688" dirty="0"/>
          </a:p>
        </p:txBody>
      </p:sp>
      <p:sp>
        <p:nvSpPr>
          <p:cNvPr id="31" name="Text 23"/>
          <p:cNvSpPr/>
          <p:nvPr/>
        </p:nvSpPr>
        <p:spPr>
          <a:xfrm>
            <a:off x="2557463" y="6257925"/>
            <a:ext cx="20002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Modules</a:t>
            </a:r>
            <a:endParaRPr lang="en-US" sz="788" dirty="0"/>
          </a:p>
        </p:txBody>
      </p:sp>
      <p:sp>
        <p:nvSpPr>
          <p:cNvPr id="32" name="Text 24"/>
          <p:cNvSpPr/>
          <p:nvPr/>
        </p:nvSpPr>
        <p:spPr>
          <a:xfrm>
            <a:off x="4657725" y="6000750"/>
            <a:ext cx="20002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1688" dirty="0"/>
          </a:p>
        </p:txBody>
      </p:sp>
      <p:sp>
        <p:nvSpPr>
          <p:cNvPr id="33" name="Text 25"/>
          <p:cNvSpPr/>
          <p:nvPr/>
        </p:nvSpPr>
        <p:spPr>
          <a:xfrm>
            <a:off x="4657725" y="6257925"/>
            <a:ext cx="20002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 Label</a:t>
            </a:r>
            <a:endParaRPr lang="en-US" sz="788" dirty="0"/>
          </a:p>
        </p:txBody>
      </p:sp>
      <p:sp>
        <p:nvSpPr>
          <p:cNvPr id="34" name="Text 26"/>
          <p:cNvSpPr/>
          <p:nvPr/>
        </p:nvSpPr>
        <p:spPr>
          <a:xfrm>
            <a:off x="6757988" y="6000750"/>
            <a:ext cx="20002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</a:t>
            </a:r>
            <a:endParaRPr lang="en-US" sz="1688" dirty="0"/>
          </a:p>
        </p:txBody>
      </p:sp>
      <p:sp>
        <p:nvSpPr>
          <p:cNvPr id="35" name="Text 27"/>
          <p:cNvSpPr/>
          <p:nvPr/>
        </p:nvSpPr>
        <p:spPr>
          <a:xfrm>
            <a:off x="6757988" y="6257925"/>
            <a:ext cx="20002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</a:t>
            </a:r>
            <a:endParaRPr lang="en-US" sz="78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236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3079" y="394692"/>
            <a:ext cx="4612463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Optimization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14104" y="394692"/>
            <a:ext cx="1928254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Advantage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specialty: Maximizing Level 2 &amp; Level 3 interchange savings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2228850"/>
            <a:ext cx="3943350" cy="2207419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7" name="Text 4"/>
          <p:cNvSpPr/>
          <p:nvPr/>
        </p:nvSpPr>
        <p:spPr>
          <a:xfrm>
            <a:off x="685800" y="2457450"/>
            <a:ext cx="35575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Optimization</a:t>
            </a:r>
            <a:endParaRPr lang="en-US" sz="1688" dirty="0"/>
          </a:p>
        </p:txBody>
      </p:sp>
      <p:sp>
        <p:nvSpPr>
          <p:cNvPr id="8" name="Text 5"/>
          <p:cNvSpPr/>
          <p:nvPr/>
        </p:nvSpPr>
        <p:spPr>
          <a:xfrm>
            <a:off x="685800" y="2886075"/>
            <a:ext cx="3557588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 has automated the tedious and manual process of adding Level 3 data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to each transaction, giving merchants big savings on interchange rates without </a:t>
            </a:r>
            <a:endParaRPr lang="en-US" sz="1013" dirty="0"/>
          </a:p>
          <a:p>
            <a:pPr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anyone lifting a finger.</a:t>
            </a:r>
            <a:endParaRPr lang="en-US" sz="1013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43350"/>
            <a:ext cx="267891" cy="2143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67991" y="3893344"/>
            <a:ext cx="181085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 It &amp; Forget It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1067991" y="4064794"/>
            <a:ext cx="181085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 qualification for best rates</a:t>
            </a:r>
            <a:endParaRPr lang="en-US" sz="788" dirty="0"/>
          </a:p>
        </p:txBody>
      </p:sp>
      <p:sp>
        <p:nvSpPr>
          <p:cNvPr id="12" name="Shape 8"/>
          <p:cNvSpPr/>
          <p:nvPr/>
        </p:nvSpPr>
        <p:spPr>
          <a:xfrm>
            <a:off x="457200" y="4664869"/>
            <a:ext cx="3943350" cy="13430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628650" y="4836319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vs TracerPay</a:t>
            </a:r>
            <a:endParaRPr lang="en-US" sz="1125" dirty="0"/>
          </a:p>
        </p:txBody>
      </p:sp>
      <p:sp>
        <p:nvSpPr>
          <p:cNvPr id="14" name="Text 10"/>
          <p:cNvSpPr/>
          <p:nvPr/>
        </p:nvSpPr>
        <p:spPr>
          <a:xfrm>
            <a:off x="628650" y="5150644"/>
            <a:ext cx="10674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Data Entry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3396742" y="5150644"/>
            <a:ext cx="9037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Error-Prone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628650" y="5407819"/>
            <a:ext cx="10714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Level 3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3493350" y="5407819"/>
            <a:ext cx="8071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TracerPay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628650" y="5664994"/>
            <a:ext cx="1280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Downgrade Protection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3628885" y="5664994"/>
            <a:ext cx="6716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Built-In</a:t>
            </a:r>
            <a:endParaRPr lang="en-US" sz="900" dirty="0"/>
          </a:p>
        </p:txBody>
      </p:sp>
      <p:sp>
        <p:nvSpPr>
          <p:cNvPr id="20" name="Shape 16"/>
          <p:cNvSpPr/>
          <p:nvPr/>
        </p:nvSpPr>
        <p:spPr>
          <a:xfrm>
            <a:off x="4743450" y="1457325"/>
            <a:ext cx="3943350" cy="212169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7"/>
          <p:cNvSpPr/>
          <p:nvPr/>
        </p:nvSpPr>
        <p:spPr>
          <a:xfrm>
            <a:off x="4743450" y="1457325"/>
            <a:ext cx="28575" cy="2121694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22" name="Text 18"/>
          <p:cNvSpPr/>
          <p:nvPr/>
        </p:nvSpPr>
        <p:spPr>
          <a:xfrm>
            <a:off x="4886325" y="1600200"/>
            <a:ext cx="3729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 Savings Calculator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4886325" y="1943100"/>
            <a:ext cx="9818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Volume: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8053685" y="1943100"/>
            <a:ext cx="5616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$100,000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4886325" y="2228850"/>
            <a:ext cx="78411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Rate:</a:t>
            </a:r>
            <a:endParaRPr lang="en-US" sz="900" dirty="0"/>
          </a:p>
        </p:txBody>
      </p:sp>
      <p:sp>
        <p:nvSpPr>
          <p:cNvPr id="26" name="Text 22"/>
          <p:cNvSpPr/>
          <p:nvPr/>
        </p:nvSpPr>
        <p:spPr>
          <a:xfrm>
            <a:off x="8277597" y="2228850"/>
            <a:ext cx="3377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2.5%</a:t>
            </a:r>
            <a:endParaRPr lang="en-US" sz="900" dirty="0"/>
          </a:p>
        </p:txBody>
      </p:sp>
      <p:sp>
        <p:nvSpPr>
          <p:cNvPr id="27" name="Text 23"/>
          <p:cNvSpPr/>
          <p:nvPr/>
        </p:nvSpPr>
        <p:spPr>
          <a:xfrm>
            <a:off x="4886325" y="2514600"/>
            <a:ext cx="9279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Optimized Rate: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8277597" y="2514600"/>
            <a:ext cx="3377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2.1%</a:t>
            </a:r>
            <a:endParaRPr lang="en-US" sz="900" dirty="0"/>
          </a:p>
        </p:txBody>
      </p:sp>
      <p:sp>
        <p:nvSpPr>
          <p:cNvPr id="29" name="Text 25"/>
          <p:cNvSpPr/>
          <p:nvPr/>
        </p:nvSpPr>
        <p:spPr>
          <a:xfrm>
            <a:off x="4886325" y="2921794"/>
            <a:ext cx="117023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Savings:</a:t>
            </a:r>
            <a:endParaRPr lang="en-US" sz="1013" dirty="0"/>
          </a:p>
        </p:txBody>
      </p:sp>
      <p:sp>
        <p:nvSpPr>
          <p:cNvPr id="30" name="Text 26"/>
          <p:cNvSpPr/>
          <p:nvPr/>
        </p:nvSpPr>
        <p:spPr>
          <a:xfrm>
            <a:off x="8249692" y="2921794"/>
            <a:ext cx="36567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$400</a:t>
            </a:r>
            <a:endParaRPr lang="en-US" sz="1013" dirty="0"/>
          </a:p>
        </p:txBody>
      </p:sp>
      <p:sp>
        <p:nvSpPr>
          <p:cNvPr id="31" name="Text 27"/>
          <p:cNvSpPr/>
          <p:nvPr/>
        </p:nvSpPr>
        <p:spPr>
          <a:xfrm>
            <a:off x="4886325" y="3236119"/>
            <a:ext cx="120458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Savings:</a:t>
            </a:r>
            <a:endParaRPr lang="en-US" sz="1125" dirty="0"/>
          </a:p>
        </p:txBody>
      </p:sp>
      <p:sp>
        <p:nvSpPr>
          <p:cNvPr id="32" name="Text 28"/>
          <p:cNvSpPr/>
          <p:nvPr/>
        </p:nvSpPr>
        <p:spPr>
          <a:xfrm>
            <a:off x="8094566" y="3236119"/>
            <a:ext cx="52079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5966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$4,800</a:t>
            </a:r>
            <a:endParaRPr lang="en-US" sz="1125" dirty="0"/>
          </a:p>
        </p:txBody>
      </p:sp>
      <p:sp>
        <p:nvSpPr>
          <p:cNvPr id="33" name="Shape 29"/>
          <p:cNvSpPr/>
          <p:nvPr/>
        </p:nvSpPr>
        <p:spPr>
          <a:xfrm>
            <a:off x="4743450" y="3750469"/>
            <a:ext cx="3943350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Text 30"/>
          <p:cNvSpPr/>
          <p:nvPr/>
        </p:nvSpPr>
        <p:spPr>
          <a:xfrm>
            <a:off x="4914900" y="3921919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Rate Comparison</a:t>
            </a:r>
            <a:endParaRPr lang="en-US" sz="1013" dirty="0"/>
          </a:p>
        </p:txBody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236244"/>
            <a:ext cx="3600450" cy="1428750"/>
          </a:xfrm>
          <a:prstGeom prst="rect">
            <a:avLst/>
          </a:prstGeom>
        </p:spPr>
      </p:pic>
      <p:sp>
        <p:nvSpPr>
          <p:cNvPr id="36" name="Shape 31"/>
          <p:cNvSpPr/>
          <p:nvPr/>
        </p:nvSpPr>
        <p:spPr>
          <a:xfrm>
            <a:off x="4743450" y="6007894"/>
            <a:ext cx="3943350" cy="771525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37" name="Text 32"/>
          <p:cNvSpPr/>
          <p:nvPr/>
        </p:nvSpPr>
        <p:spPr>
          <a:xfrm>
            <a:off x="4914900" y="6179344"/>
            <a:ext cx="36718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Level 2 &amp; 3 Qualification</a:t>
            </a:r>
            <a:endParaRPr lang="en-US" sz="1350" dirty="0"/>
          </a:p>
        </p:txBody>
      </p:sp>
      <p:sp>
        <p:nvSpPr>
          <p:cNvPr id="38" name="Text 33"/>
          <p:cNvSpPr/>
          <p:nvPr/>
        </p:nvSpPr>
        <p:spPr>
          <a:xfrm>
            <a:off x="4914900" y="6465094"/>
            <a:ext cx="36718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 qualification for the lowest possible interchange rates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643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8072" y="394692"/>
            <a:ext cx="2872262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Core Features &amp;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968897" y="394692"/>
            <a:ext cx="2078441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Capabilities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Everything you need in one comprehensive payment platform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1457325"/>
            <a:ext cx="2647931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602572" y="160020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28" y="1707356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0075" y="2071688"/>
            <a:ext cx="24336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Optimization</a:t>
            </a:r>
            <a:endParaRPr lang="en-US" sz="1013" dirty="0"/>
          </a:p>
        </p:txBody>
      </p:sp>
      <p:sp>
        <p:nvSpPr>
          <p:cNvPr id="10" name="Text 6"/>
          <p:cNvSpPr/>
          <p:nvPr/>
        </p:nvSpPr>
        <p:spPr>
          <a:xfrm>
            <a:off x="600075" y="2328863"/>
            <a:ext cx="2433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Level 2 &amp; 3 data transmission for maximum savings</a:t>
            </a:r>
            <a:endParaRPr lang="en-US" sz="788" dirty="0"/>
          </a:p>
        </p:txBody>
      </p:sp>
      <p:sp>
        <p:nvSpPr>
          <p:cNvPr id="11" name="Shape 7"/>
          <p:cNvSpPr/>
          <p:nvPr/>
        </p:nvSpPr>
        <p:spPr>
          <a:xfrm>
            <a:off x="3248006" y="1457325"/>
            <a:ext cx="2647959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4393378" y="160020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35" y="1707356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90881" y="2071688"/>
            <a:ext cx="24336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UX/UI</a:t>
            </a:r>
            <a:endParaRPr lang="en-US" sz="1013" dirty="0"/>
          </a:p>
        </p:txBody>
      </p:sp>
      <p:sp>
        <p:nvSpPr>
          <p:cNvPr id="15" name="Text 10"/>
          <p:cNvSpPr/>
          <p:nvPr/>
        </p:nvSpPr>
        <p:spPr>
          <a:xfrm>
            <a:off x="3390881" y="2328863"/>
            <a:ext cx="24336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Beautiful, clean interface that's easy to navigate</a:t>
            </a:r>
            <a:endParaRPr lang="en-US" sz="788" dirty="0"/>
          </a:p>
        </p:txBody>
      </p:sp>
      <p:sp>
        <p:nvSpPr>
          <p:cNvPr id="16" name="Shape 11"/>
          <p:cNvSpPr/>
          <p:nvPr/>
        </p:nvSpPr>
        <p:spPr>
          <a:xfrm>
            <a:off x="6038841" y="1457325"/>
            <a:ext cx="2647931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7184213" y="160020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39" y="1707356"/>
            <a:ext cx="160734" cy="1428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181716" y="2071688"/>
            <a:ext cx="24336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ACH/Check Processing</a:t>
            </a:r>
            <a:endParaRPr lang="en-US" sz="1013" dirty="0"/>
          </a:p>
        </p:txBody>
      </p:sp>
      <p:sp>
        <p:nvSpPr>
          <p:cNvPr id="20" name="Text 14"/>
          <p:cNvSpPr/>
          <p:nvPr/>
        </p:nvSpPr>
        <p:spPr>
          <a:xfrm>
            <a:off x="6181716" y="2328863"/>
            <a:ext cx="24336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check processing in virtual terminal</a:t>
            </a:r>
            <a:endParaRPr lang="en-US" sz="788" dirty="0"/>
          </a:p>
        </p:txBody>
      </p:sp>
      <p:sp>
        <p:nvSpPr>
          <p:cNvPr id="21" name="Shape 15"/>
          <p:cNvSpPr/>
          <p:nvPr/>
        </p:nvSpPr>
        <p:spPr>
          <a:xfrm>
            <a:off x="457200" y="2900363"/>
            <a:ext cx="2647931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6"/>
          <p:cNvSpPr/>
          <p:nvPr/>
        </p:nvSpPr>
        <p:spPr>
          <a:xfrm>
            <a:off x="1602572" y="3043238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728" y="3150394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00075" y="3514725"/>
            <a:ext cx="24336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3D Secure</a:t>
            </a:r>
            <a:endParaRPr lang="en-US" sz="1013" dirty="0"/>
          </a:p>
        </p:txBody>
      </p:sp>
      <p:sp>
        <p:nvSpPr>
          <p:cNvPr id="25" name="Text 18"/>
          <p:cNvSpPr/>
          <p:nvPr/>
        </p:nvSpPr>
        <p:spPr>
          <a:xfrm>
            <a:off x="600075" y="3771900"/>
            <a:ext cx="2433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Eliminate chargebacks and protect from friendly fraud</a:t>
            </a:r>
            <a:endParaRPr lang="en-US" sz="788" dirty="0"/>
          </a:p>
        </p:txBody>
      </p:sp>
      <p:sp>
        <p:nvSpPr>
          <p:cNvPr id="26" name="Shape 19"/>
          <p:cNvSpPr/>
          <p:nvPr/>
        </p:nvSpPr>
        <p:spPr>
          <a:xfrm>
            <a:off x="3248006" y="2900363"/>
            <a:ext cx="2647959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7" name="Shape 20"/>
          <p:cNvSpPr/>
          <p:nvPr/>
        </p:nvSpPr>
        <p:spPr>
          <a:xfrm>
            <a:off x="4393378" y="3043238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35" y="3150394"/>
            <a:ext cx="142875" cy="14287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3390881" y="3514725"/>
            <a:ext cx="24336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Recurring Payments</a:t>
            </a:r>
            <a:endParaRPr lang="en-US" sz="1013" dirty="0"/>
          </a:p>
        </p:txBody>
      </p:sp>
      <p:sp>
        <p:nvSpPr>
          <p:cNvPr id="30" name="Text 22"/>
          <p:cNvSpPr/>
          <p:nvPr/>
        </p:nvSpPr>
        <p:spPr>
          <a:xfrm>
            <a:off x="3390881" y="3771900"/>
            <a:ext cx="24336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"Set it and forget it" subscription-based payments</a:t>
            </a:r>
            <a:endParaRPr lang="en-US" sz="788" dirty="0"/>
          </a:p>
        </p:txBody>
      </p:sp>
      <p:sp>
        <p:nvSpPr>
          <p:cNvPr id="31" name="Shape 23"/>
          <p:cNvSpPr/>
          <p:nvPr/>
        </p:nvSpPr>
        <p:spPr>
          <a:xfrm>
            <a:off x="6038841" y="2900363"/>
            <a:ext cx="2647931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32" name="Shape 24"/>
          <p:cNvSpPr/>
          <p:nvPr/>
        </p:nvSpPr>
        <p:spPr>
          <a:xfrm>
            <a:off x="7184213" y="3043238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439" y="3150394"/>
            <a:ext cx="160734" cy="142875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6181716" y="3514725"/>
            <a:ext cx="24336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Customer Vault</a:t>
            </a:r>
            <a:endParaRPr lang="en-US" sz="1013" dirty="0"/>
          </a:p>
        </p:txBody>
      </p:sp>
      <p:sp>
        <p:nvSpPr>
          <p:cNvPr id="35" name="Text 26"/>
          <p:cNvSpPr/>
          <p:nvPr/>
        </p:nvSpPr>
        <p:spPr>
          <a:xfrm>
            <a:off x="6181716" y="3771900"/>
            <a:ext cx="2433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Tokenized storage for customer payment methods</a:t>
            </a:r>
            <a:endParaRPr lang="en-US" sz="788" dirty="0"/>
          </a:p>
        </p:txBody>
      </p:sp>
      <p:sp>
        <p:nvSpPr>
          <p:cNvPr id="36" name="Shape 27"/>
          <p:cNvSpPr/>
          <p:nvPr/>
        </p:nvSpPr>
        <p:spPr>
          <a:xfrm>
            <a:off x="457200" y="4343400"/>
            <a:ext cx="2647931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37" name="Shape 28"/>
          <p:cNvSpPr/>
          <p:nvPr/>
        </p:nvSpPr>
        <p:spPr>
          <a:xfrm>
            <a:off x="1602572" y="4486275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588" y="4593431"/>
            <a:ext cx="107156" cy="142875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600075" y="4957763"/>
            <a:ext cx="24336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Invoicing Suite</a:t>
            </a:r>
            <a:endParaRPr lang="en-US" sz="1013" dirty="0"/>
          </a:p>
        </p:txBody>
      </p:sp>
      <p:sp>
        <p:nvSpPr>
          <p:cNvPr id="40" name="Text 30"/>
          <p:cNvSpPr/>
          <p:nvPr/>
        </p:nvSpPr>
        <p:spPr>
          <a:xfrm>
            <a:off x="600075" y="5214938"/>
            <a:ext cx="243361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electronic invoicing for easy payment collection</a:t>
            </a:r>
            <a:endParaRPr lang="en-US" sz="788" dirty="0"/>
          </a:p>
        </p:txBody>
      </p:sp>
      <p:sp>
        <p:nvSpPr>
          <p:cNvPr id="41" name="Shape 31"/>
          <p:cNvSpPr/>
          <p:nvPr/>
        </p:nvSpPr>
        <p:spPr>
          <a:xfrm>
            <a:off x="3248006" y="4343400"/>
            <a:ext cx="2647959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2" name="Shape 32"/>
          <p:cNvSpPr/>
          <p:nvPr/>
        </p:nvSpPr>
        <p:spPr>
          <a:xfrm>
            <a:off x="4393378" y="4486275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2675" y="4593431"/>
            <a:ext cx="178594" cy="142875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3390881" y="4957763"/>
            <a:ext cx="24336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Protection</a:t>
            </a:r>
            <a:endParaRPr lang="en-US" sz="1013" dirty="0"/>
          </a:p>
        </p:txBody>
      </p:sp>
      <p:sp>
        <p:nvSpPr>
          <p:cNvPr id="45" name="Text 34"/>
          <p:cNvSpPr/>
          <p:nvPr/>
        </p:nvSpPr>
        <p:spPr>
          <a:xfrm>
            <a:off x="3390881" y="5214938"/>
            <a:ext cx="24336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 modules with extensive customization options</a:t>
            </a:r>
            <a:endParaRPr lang="en-US" sz="788" dirty="0"/>
          </a:p>
        </p:txBody>
      </p:sp>
      <p:sp>
        <p:nvSpPr>
          <p:cNvPr id="46" name="Shape 35"/>
          <p:cNvSpPr/>
          <p:nvPr/>
        </p:nvSpPr>
        <p:spPr>
          <a:xfrm>
            <a:off x="6038841" y="4343400"/>
            <a:ext cx="2647931" cy="13001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7" name="Shape 36"/>
          <p:cNvSpPr/>
          <p:nvPr/>
        </p:nvSpPr>
        <p:spPr>
          <a:xfrm>
            <a:off x="7184213" y="4486275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pic>
        <p:nvPicPr>
          <p:cNvPr id="4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1369" y="4593431"/>
            <a:ext cx="142875" cy="142875"/>
          </a:xfrm>
          <a:prstGeom prst="rect">
            <a:avLst/>
          </a:prstGeom>
        </p:spPr>
      </p:pic>
      <p:sp>
        <p:nvSpPr>
          <p:cNvPr id="49" name="Text 37"/>
          <p:cNvSpPr/>
          <p:nvPr/>
        </p:nvSpPr>
        <p:spPr>
          <a:xfrm>
            <a:off x="6181716" y="4957763"/>
            <a:ext cx="24336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White Label</a:t>
            </a:r>
            <a:endParaRPr lang="en-US" sz="1013" dirty="0"/>
          </a:p>
        </p:txBody>
      </p:sp>
      <p:sp>
        <p:nvSpPr>
          <p:cNvPr id="50" name="Text 38"/>
          <p:cNvSpPr/>
          <p:nvPr/>
        </p:nvSpPr>
        <p:spPr>
          <a:xfrm>
            <a:off x="6181716" y="5214938"/>
            <a:ext cx="24336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branding control, not co-branded</a:t>
            </a:r>
            <a:endParaRPr lang="en-US" sz="788" dirty="0"/>
          </a:p>
        </p:txBody>
      </p:sp>
      <p:sp>
        <p:nvSpPr>
          <p:cNvPr id="51" name="Shape 39"/>
          <p:cNvSpPr/>
          <p:nvPr/>
        </p:nvSpPr>
        <p:spPr>
          <a:xfrm>
            <a:off x="1371600" y="5986463"/>
            <a:ext cx="6400800" cy="12001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2" name="Text 40"/>
          <p:cNvSpPr/>
          <p:nvPr/>
        </p:nvSpPr>
        <p:spPr>
          <a:xfrm>
            <a:off x="1600200" y="6215063"/>
            <a:ext cx="6015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Features. One Platform. Zero Compromises.</a:t>
            </a:r>
            <a:endParaRPr lang="en-US" sz="1350" dirty="0"/>
          </a:p>
        </p:txBody>
      </p:sp>
      <p:sp>
        <p:nvSpPr>
          <p:cNvPr id="53" name="Text 41"/>
          <p:cNvSpPr/>
          <p:nvPr/>
        </p:nvSpPr>
        <p:spPr>
          <a:xfrm>
            <a:off x="1600200" y="6557963"/>
            <a:ext cx="6015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 eliminates the need for multiple vendors by providing every payment feature </a:t>
            </a:r>
            <a:endParaRPr lang="en-US" sz="1013" dirty="0"/>
          </a:p>
          <a:p>
            <a:pPr algn="ctr" indent="0" marL="0">
              <a:buNone/>
            </a:pPr>
            <a:r>
              <a:rPr lang="en-US" sz="1013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your business needs in a single, integrated solution.</a:t>
            </a:r>
            <a:endParaRPr lang="en-US" sz="10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351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34803" y="394692"/>
            <a:ext cx="3513134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Benefits &amp;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76500" y="394692"/>
            <a:ext cx="704106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Quantifiable value for merchants, ISOs, and payment processors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1457325"/>
            <a:ext cx="3943350" cy="1285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457200" y="1457325"/>
            <a:ext cx="28575" cy="128587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43063"/>
            <a:ext cx="107156" cy="1714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0106" y="1628775"/>
            <a:ext cx="11454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Reduction</a:t>
            </a:r>
            <a:endParaRPr lang="en-US" sz="1125" dirty="0"/>
          </a:p>
        </p:txBody>
      </p:sp>
      <p:sp>
        <p:nvSpPr>
          <p:cNvPr id="10" name="Text 6"/>
          <p:cNvSpPr/>
          <p:nvPr/>
        </p:nvSpPr>
        <p:spPr>
          <a:xfrm>
            <a:off x="628650" y="194310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Reduce interchange fees by 0.4% on average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628650" y="217170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Eliminate downgrade penalties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28650" y="240030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Lower total cost of ownership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457200" y="2914650"/>
            <a:ext cx="3943350" cy="1285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10"/>
          <p:cNvSpPr/>
          <p:nvPr/>
        </p:nvSpPr>
        <p:spPr>
          <a:xfrm>
            <a:off x="457200" y="2914650"/>
            <a:ext cx="28575" cy="128587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00388"/>
            <a:ext cx="214313" cy="171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7263" y="3086100"/>
            <a:ext cx="15061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Merchant Retention</a:t>
            </a:r>
            <a:endParaRPr lang="en-US" sz="1125" dirty="0"/>
          </a:p>
        </p:txBody>
      </p:sp>
      <p:sp>
        <p:nvSpPr>
          <p:cNvPr id="17" name="Text 12"/>
          <p:cNvSpPr/>
          <p:nvPr/>
        </p:nvSpPr>
        <p:spPr>
          <a:xfrm>
            <a:off x="628650" y="3400425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"Stickier" merchants with white-label branding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628650" y="3629025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Improved user experience reduces churn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628650" y="3857625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Comprehensive features eliminate vendor switching</a:t>
            </a:r>
            <a:endParaRPr lang="en-US" sz="900" dirty="0"/>
          </a:p>
        </p:txBody>
      </p:sp>
      <p:sp>
        <p:nvSpPr>
          <p:cNvPr id="20" name="Shape 15"/>
          <p:cNvSpPr/>
          <p:nvPr/>
        </p:nvSpPr>
        <p:spPr>
          <a:xfrm>
            <a:off x="457200" y="4371975"/>
            <a:ext cx="3943350" cy="12858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6"/>
          <p:cNvSpPr/>
          <p:nvPr/>
        </p:nvSpPr>
        <p:spPr>
          <a:xfrm>
            <a:off x="457200" y="4371975"/>
            <a:ext cx="28575" cy="128587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557713"/>
            <a:ext cx="171450" cy="1714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14400" y="4543425"/>
            <a:ext cx="16474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Operational Efficiency</a:t>
            </a:r>
            <a:endParaRPr lang="en-US" sz="1125" dirty="0"/>
          </a:p>
        </p:txBody>
      </p:sp>
      <p:sp>
        <p:nvSpPr>
          <p:cNvPr id="24" name="Text 18"/>
          <p:cNvSpPr/>
          <p:nvPr/>
        </p:nvSpPr>
        <p:spPr>
          <a:xfrm>
            <a:off x="628650" y="485775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Automated processes reduce manual work</a:t>
            </a:r>
            <a:endParaRPr lang="en-US" sz="900" dirty="0"/>
          </a:p>
        </p:txBody>
      </p:sp>
      <p:sp>
        <p:nvSpPr>
          <p:cNvPr id="25" name="Text 19"/>
          <p:cNvSpPr/>
          <p:nvPr/>
        </p:nvSpPr>
        <p:spPr>
          <a:xfrm>
            <a:off x="628650" y="508635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Single platform eliminates integration complexity</a:t>
            </a:r>
            <a:endParaRPr lang="en-US" sz="900" dirty="0"/>
          </a:p>
        </p:txBody>
      </p:sp>
      <p:sp>
        <p:nvSpPr>
          <p:cNvPr id="26" name="Text 20"/>
          <p:cNvSpPr/>
          <p:nvPr/>
        </p:nvSpPr>
        <p:spPr>
          <a:xfrm>
            <a:off x="628650" y="5314950"/>
            <a:ext cx="36718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reporting and analytics</a:t>
            </a:r>
            <a:endParaRPr lang="en-US" sz="900" dirty="0"/>
          </a:p>
        </p:txBody>
      </p:sp>
      <p:sp>
        <p:nvSpPr>
          <p:cNvPr id="27" name="Shape 21"/>
          <p:cNvSpPr/>
          <p:nvPr/>
        </p:nvSpPr>
        <p:spPr>
          <a:xfrm>
            <a:off x="4743450" y="1457325"/>
            <a:ext cx="3943350" cy="2693194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28" name="Text 22"/>
          <p:cNvSpPr/>
          <p:nvPr/>
        </p:nvSpPr>
        <p:spPr>
          <a:xfrm>
            <a:off x="4972050" y="1685925"/>
            <a:ext cx="35575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 Calculator</a:t>
            </a:r>
            <a:endParaRPr lang="en-US" sz="1688" dirty="0"/>
          </a:p>
        </p:txBody>
      </p:sp>
      <p:sp>
        <p:nvSpPr>
          <p:cNvPr id="29" name="Text 23"/>
          <p:cNvSpPr/>
          <p:nvPr/>
        </p:nvSpPr>
        <p:spPr>
          <a:xfrm>
            <a:off x="4972050" y="2114550"/>
            <a:ext cx="17287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Volume</a:t>
            </a:r>
            <a:endParaRPr lang="en-US" sz="788" dirty="0"/>
          </a:p>
        </p:txBody>
      </p:sp>
      <p:sp>
        <p:nvSpPr>
          <p:cNvPr id="30" name="Text 24"/>
          <p:cNvSpPr/>
          <p:nvPr/>
        </p:nvSpPr>
        <p:spPr>
          <a:xfrm>
            <a:off x="4972050" y="2286000"/>
            <a:ext cx="1728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$500K</a:t>
            </a:r>
            <a:endParaRPr lang="en-US" sz="1350" dirty="0"/>
          </a:p>
        </p:txBody>
      </p:sp>
      <p:sp>
        <p:nvSpPr>
          <p:cNvPr id="31" name="Text 25"/>
          <p:cNvSpPr/>
          <p:nvPr/>
        </p:nvSpPr>
        <p:spPr>
          <a:xfrm>
            <a:off x="6800850" y="2114550"/>
            <a:ext cx="17287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Savings Rate</a:t>
            </a:r>
            <a:endParaRPr lang="en-US" sz="788" dirty="0"/>
          </a:p>
        </p:txBody>
      </p:sp>
      <p:sp>
        <p:nvSpPr>
          <p:cNvPr id="32" name="Text 26"/>
          <p:cNvSpPr/>
          <p:nvPr/>
        </p:nvSpPr>
        <p:spPr>
          <a:xfrm>
            <a:off x="6800850" y="2286000"/>
            <a:ext cx="1728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0.4%</a:t>
            </a:r>
            <a:endParaRPr lang="en-US" sz="1350" dirty="0"/>
          </a:p>
        </p:txBody>
      </p:sp>
      <p:sp>
        <p:nvSpPr>
          <p:cNvPr id="33" name="Text 27"/>
          <p:cNvSpPr/>
          <p:nvPr/>
        </p:nvSpPr>
        <p:spPr>
          <a:xfrm>
            <a:off x="4972050" y="2686050"/>
            <a:ext cx="17287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Savings</a:t>
            </a:r>
            <a:endParaRPr lang="en-US" sz="788" dirty="0"/>
          </a:p>
        </p:txBody>
      </p:sp>
      <p:sp>
        <p:nvSpPr>
          <p:cNvPr id="34" name="Text 28"/>
          <p:cNvSpPr/>
          <p:nvPr/>
        </p:nvSpPr>
        <p:spPr>
          <a:xfrm>
            <a:off x="4972050" y="2857500"/>
            <a:ext cx="1728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$2,000</a:t>
            </a:r>
            <a:endParaRPr lang="en-US" sz="1350" dirty="0"/>
          </a:p>
        </p:txBody>
      </p:sp>
      <p:sp>
        <p:nvSpPr>
          <p:cNvPr id="35" name="Text 29"/>
          <p:cNvSpPr/>
          <p:nvPr/>
        </p:nvSpPr>
        <p:spPr>
          <a:xfrm>
            <a:off x="6800850" y="2686050"/>
            <a:ext cx="17287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Savings</a:t>
            </a:r>
            <a:endParaRPr lang="en-US" sz="788" dirty="0"/>
          </a:p>
        </p:txBody>
      </p:sp>
      <p:sp>
        <p:nvSpPr>
          <p:cNvPr id="36" name="Text 30"/>
          <p:cNvSpPr/>
          <p:nvPr/>
        </p:nvSpPr>
        <p:spPr>
          <a:xfrm>
            <a:off x="6800850" y="2857500"/>
            <a:ext cx="17287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$24,000</a:t>
            </a:r>
            <a:endParaRPr lang="en-US" sz="1350" dirty="0"/>
          </a:p>
        </p:txBody>
      </p:sp>
      <p:sp>
        <p:nvSpPr>
          <p:cNvPr id="37" name="Text 31"/>
          <p:cNvSpPr/>
          <p:nvPr/>
        </p:nvSpPr>
        <p:spPr>
          <a:xfrm>
            <a:off x="4972050" y="3429000"/>
            <a:ext cx="35575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3-Year Total Savings</a:t>
            </a:r>
            <a:endParaRPr lang="en-US" sz="1013" dirty="0"/>
          </a:p>
        </p:txBody>
      </p:sp>
      <p:sp>
        <p:nvSpPr>
          <p:cNvPr id="38" name="Text 32"/>
          <p:cNvSpPr/>
          <p:nvPr/>
        </p:nvSpPr>
        <p:spPr>
          <a:xfrm>
            <a:off x="4972050" y="3629025"/>
            <a:ext cx="35575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$72,000</a:t>
            </a:r>
            <a:endParaRPr lang="en-US" sz="2025" dirty="0"/>
          </a:p>
        </p:txBody>
      </p:sp>
      <p:sp>
        <p:nvSpPr>
          <p:cNvPr id="39" name="Shape 33"/>
          <p:cNvSpPr/>
          <p:nvPr/>
        </p:nvSpPr>
        <p:spPr>
          <a:xfrm>
            <a:off x="4743450" y="4314825"/>
            <a:ext cx="3943350" cy="20859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0" name="Text 34"/>
          <p:cNvSpPr/>
          <p:nvPr/>
        </p:nvSpPr>
        <p:spPr>
          <a:xfrm>
            <a:off x="4914900" y="4486275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Cumulative Savings Over Time</a:t>
            </a:r>
            <a:endParaRPr lang="en-US" sz="1013" dirty="0"/>
          </a:p>
        </p:txBody>
      </p:sp>
      <p:pic>
        <p:nvPicPr>
          <p:cNvPr id="4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4800600"/>
            <a:ext cx="3600450" cy="1428750"/>
          </a:xfrm>
          <a:prstGeom prst="rect">
            <a:avLst/>
          </a:prstGeom>
        </p:spPr>
      </p:pic>
      <p:sp>
        <p:nvSpPr>
          <p:cNvPr id="42" name="Shape 35"/>
          <p:cNvSpPr/>
          <p:nvPr/>
        </p:nvSpPr>
        <p:spPr>
          <a:xfrm>
            <a:off x="4743450" y="6572250"/>
            <a:ext cx="3943350" cy="1314450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43" name="Text 36"/>
          <p:cNvSpPr/>
          <p:nvPr/>
        </p:nvSpPr>
        <p:spPr>
          <a:xfrm>
            <a:off x="4914900" y="6743700"/>
            <a:ext cx="3671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Value</a:t>
            </a:r>
            <a:endParaRPr lang="en-US" sz="1013" dirty="0"/>
          </a:p>
        </p:txBody>
      </p:sp>
      <p:sp>
        <p:nvSpPr>
          <p:cNvPr id="44" name="Text 37"/>
          <p:cNvSpPr/>
          <p:nvPr/>
        </p:nvSpPr>
        <p:spPr>
          <a:xfrm>
            <a:off x="4914900" y="7029450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Chargebacks</a:t>
            </a:r>
            <a:endParaRPr lang="en-US" sz="788" dirty="0"/>
          </a:p>
        </p:txBody>
      </p:sp>
      <p:sp>
        <p:nvSpPr>
          <p:cNvPr id="45" name="Text 38"/>
          <p:cNvSpPr/>
          <p:nvPr/>
        </p:nvSpPr>
        <p:spPr>
          <a:xfrm>
            <a:off x="4914900" y="7172325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3D Secure protection</a:t>
            </a:r>
            <a:endParaRPr lang="en-US" sz="788" dirty="0"/>
          </a:p>
        </p:txBody>
      </p:sp>
      <p:sp>
        <p:nvSpPr>
          <p:cNvPr id="46" name="Text 39"/>
          <p:cNvSpPr/>
          <p:nvPr/>
        </p:nvSpPr>
        <p:spPr>
          <a:xfrm>
            <a:off x="6772275" y="7029450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Faster Processing</a:t>
            </a:r>
            <a:endParaRPr lang="en-US" sz="788" dirty="0"/>
          </a:p>
        </p:txBody>
      </p:sp>
      <p:sp>
        <p:nvSpPr>
          <p:cNvPr id="47" name="Text 40"/>
          <p:cNvSpPr/>
          <p:nvPr/>
        </p:nvSpPr>
        <p:spPr>
          <a:xfrm>
            <a:off x="6772275" y="7172325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infrastructure</a:t>
            </a:r>
            <a:endParaRPr lang="en-US" sz="788" dirty="0"/>
          </a:p>
        </p:txBody>
      </p:sp>
      <p:sp>
        <p:nvSpPr>
          <p:cNvPr id="48" name="Text 41"/>
          <p:cNvSpPr/>
          <p:nvPr/>
        </p:nvSpPr>
        <p:spPr>
          <a:xfrm>
            <a:off x="4914900" y="7429500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Better Support</a:t>
            </a:r>
            <a:endParaRPr lang="en-US" sz="788" dirty="0"/>
          </a:p>
        </p:txBody>
      </p:sp>
      <p:sp>
        <p:nvSpPr>
          <p:cNvPr id="49" name="Text 42"/>
          <p:cNvSpPr/>
          <p:nvPr/>
        </p:nvSpPr>
        <p:spPr>
          <a:xfrm>
            <a:off x="4914900" y="7572375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expert assistance</a:t>
            </a:r>
            <a:endParaRPr lang="en-US" sz="788" dirty="0"/>
          </a:p>
        </p:txBody>
      </p:sp>
      <p:sp>
        <p:nvSpPr>
          <p:cNvPr id="50" name="Text 43"/>
          <p:cNvSpPr/>
          <p:nvPr/>
        </p:nvSpPr>
        <p:spPr>
          <a:xfrm>
            <a:off x="6772275" y="7429500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Strength</a:t>
            </a:r>
            <a:endParaRPr lang="en-US" sz="788" dirty="0"/>
          </a:p>
        </p:txBody>
      </p:sp>
      <p:sp>
        <p:nvSpPr>
          <p:cNvPr id="51" name="Text 44"/>
          <p:cNvSpPr/>
          <p:nvPr/>
        </p:nvSpPr>
        <p:spPr>
          <a:xfrm>
            <a:off x="6772275" y="7572375"/>
            <a:ext cx="18145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white-label control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8349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67942" y="394692"/>
            <a:ext cx="2252290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648795" y="394692"/>
            <a:ext cx="2098672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Advantages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TracerPay differentiates from traditional payment processors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1457325"/>
            <a:ext cx="3943350" cy="43773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457200" y="1457325"/>
            <a:ext cx="3943350" cy="428625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8" name="Text 5"/>
          <p:cNvSpPr/>
          <p:nvPr/>
        </p:nvSpPr>
        <p:spPr>
          <a:xfrm>
            <a:off x="571500" y="1571625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 vs Traditional Gateways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628650" y="2057400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</a:t>
            </a:r>
            <a:endParaRPr lang="en-US" sz="788" dirty="0"/>
          </a:p>
        </p:txBody>
      </p:sp>
      <p:sp>
        <p:nvSpPr>
          <p:cNvPr id="10" name="Text 7"/>
          <p:cNvSpPr/>
          <p:nvPr/>
        </p:nvSpPr>
        <p:spPr>
          <a:xfrm>
            <a:off x="1866891" y="2057400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</a:t>
            </a:r>
            <a:endParaRPr lang="en-US" sz="788" dirty="0"/>
          </a:p>
        </p:txBody>
      </p:sp>
      <p:sp>
        <p:nvSpPr>
          <p:cNvPr id="11" name="Text 8"/>
          <p:cNvSpPr/>
          <p:nvPr/>
        </p:nvSpPr>
        <p:spPr>
          <a:xfrm>
            <a:off x="3105131" y="2057400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TracerPay</a:t>
            </a:r>
            <a:endParaRPr lang="en-US" sz="788" dirty="0"/>
          </a:p>
        </p:txBody>
      </p:sp>
      <p:sp>
        <p:nvSpPr>
          <p:cNvPr id="12" name="Text 9"/>
          <p:cNvSpPr/>
          <p:nvPr/>
        </p:nvSpPr>
        <p:spPr>
          <a:xfrm>
            <a:off x="628650" y="2436019"/>
            <a:ext cx="119537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Interchange Optimization</a:t>
            </a:r>
            <a:endParaRPr lang="en-US" sz="788" dirty="0"/>
          </a:p>
        </p:txBody>
      </p:sp>
      <p:sp>
        <p:nvSpPr>
          <p:cNvPr id="13" name="Text 10"/>
          <p:cNvSpPr/>
          <p:nvPr/>
        </p:nvSpPr>
        <p:spPr>
          <a:xfrm>
            <a:off x="1866891" y="2436019"/>
            <a:ext cx="119537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Manual</a:t>
            </a:r>
            <a:endParaRPr lang="en-US" sz="788" dirty="0"/>
          </a:p>
        </p:txBody>
      </p:sp>
      <p:sp>
        <p:nvSpPr>
          <p:cNvPr id="14" name="Text 11"/>
          <p:cNvSpPr/>
          <p:nvPr/>
        </p:nvSpPr>
        <p:spPr>
          <a:xfrm>
            <a:off x="3105131" y="2436019"/>
            <a:ext cx="119537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Automated</a:t>
            </a:r>
            <a:endParaRPr lang="en-US" sz="788" dirty="0"/>
          </a:p>
        </p:txBody>
      </p:sp>
      <p:sp>
        <p:nvSpPr>
          <p:cNvPr id="15" name="Text 12"/>
          <p:cNvSpPr/>
          <p:nvPr/>
        </p:nvSpPr>
        <p:spPr>
          <a:xfrm>
            <a:off x="628650" y="2957513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Interface</a:t>
            </a:r>
            <a:endParaRPr lang="en-US" sz="788" dirty="0"/>
          </a:p>
        </p:txBody>
      </p:sp>
      <p:sp>
        <p:nvSpPr>
          <p:cNvPr id="16" name="Text 13"/>
          <p:cNvSpPr/>
          <p:nvPr/>
        </p:nvSpPr>
        <p:spPr>
          <a:xfrm>
            <a:off x="1866891" y="2957513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Outdated</a:t>
            </a:r>
            <a:endParaRPr lang="en-US" sz="788" dirty="0"/>
          </a:p>
        </p:txBody>
      </p:sp>
      <p:sp>
        <p:nvSpPr>
          <p:cNvPr id="17" name="Text 14"/>
          <p:cNvSpPr/>
          <p:nvPr/>
        </p:nvSpPr>
        <p:spPr>
          <a:xfrm>
            <a:off x="3105131" y="2957513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Modern</a:t>
            </a:r>
            <a:endParaRPr lang="en-US" sz="788" dirty="0"/>
          </a:p>
        </p:txBody>
      </p:sp>
      <p:sp>
        <p:nvSpPr>
          <p:cNvPr id="18" name="Text 15"/>
          <p:cNvSpPr/>
          <p:nvPr/>
        </p:nvSpPr>
        <p:spPr>
          <a:xfrm>
            <a:off x="628650" y="3336131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 Label</a:t>
            </a:r>
            <a:endParaRPr lang="en-US" sz="788" dirty="0"/>
          </a:p>
        </p:txBody>
      </p:sp>
      <p:sp>
        <p:nvSpPr>
          <p:cNvPr id="19" name="Text 16"/>
          <p:cNvSpPr/>
          <p:nvPr/>
        </p:nvSpPr>
        <p:spPr>
          <a:xfrm>
            <a:off x="1866891" y="3336131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 Co-branded</a:t>
            </a:r>
            <a:endParaRPr lang="en-US" sz="788" dirty="0"/>
          </a:p>
        </p:txBody>
      </p:sp>
      <p:sp>
        <p:nvSpPr>
          <p:cNvPr id="20" name="Text 17"/>
          <p:cNvSpPr/>
          <p:nvPr/>
        </p:nvSpPr>
        <p:spPr>
          <a:xfrm>
            <a:off x="3105131" y="3336131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Full</a:t>
            </a:r>
            <a:endParaRPr lang="en-US" sz="788" dirty="0"/>
          </a:p>
        </p:txBody>
      </p:sp>
      <p:sp>
        <p:nvSpPr>
          <p:cNvPr id="21" name="Text 18"/>
          <p:cNvSpPr/>
          <p:nvPr/>
        </p:nvSpPr>
        <p:spPr>
          <a:xfrm>
            <a:off x="628650" y="3714750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All-in-One Platform</a:t>
            </a:r>
            <a:endParaRPr lang="en-US" sz="788" dirty="0"/>
          </a:p>
        </p:txBody>
      </p:sp>
      <p:sp>
        <p:nvSpPr>
          <p:cNvPr id="22" name="Text 19"/>
          <p:cNvSpPr/>
          <p:nvPr/>
        </p:nvSpPr>
        <p:spPr>
          <a:xfrm>
            <a:off x="1866891" y="3714750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EF444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Multiple vendors</a:t>
            </a:r>
            <a:endParaRPr lang="en-US" sz="788" dirty="0"/>
          </a:p>
        </p:txBody>
      </p:sp>
      <p:sp>
        <p:nvSpPr>
          <p:cNvPr id="23" name="Text 20"/>
          <p:cNvSpPr/>
          <p:nvPr/>
        </p:nvSpPr>
        <p:spPr>
          <a:xfrm>
            <a:off x="3105131" y="3714750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Single solution</a:t>
            </a:r>
            <a:endParaRPr lang="en-US" sz="788" dirty="0"/>
          </a:p>
        </p:txBody>
      </p:sp>
      <p:sp>
        <p:nvSpPr>
          <p:cNvPr id="24" name="Text 21"/>
          <p:cNvSpPr/>
          <p:nvPr/>
        </p:nvSpPr>
        <p:spPr>
          <a:xfrm>
            <a:off x="628650" y="4093369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Protection</a:t>
            </a:r>
            <a:endParaRPr lang="en-US" sz="788" dirty="0"/>
          </a:p>
        </p:txBody>
      </p:sp>
      <p:sp>
        <p:nvSpPr>
          <p:cNvPr id="25" name="Text 22"/>
          <p:cNvSpPr/>
          <p:nvPr/>
        </p:nvSpPr>
        <p:spPr>
          <a:xfrm>
            <a:off x="1866891" y="4093369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 Basic</a:t>
            </a:r>
            <a:endParaRPr lang="en-US" sz="788" dirty="0"/>
          </a:p>
        </p:txBody>
      </p:sp>
      <p:sp>
        <p:nvSpPr>
          <p:cNvPr id="26" name="Text 23"/>
          <p:cNvSpPr/>
          <p:nvPr/>
        </p:nvSpPr>
        <p:spPr>
          <a:xfrm>
            <a:off x="3105131" y="4093369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10 modules</a:t>
            </a:r>
            <a:endParaRPr lang="en-US" sz="788" dirty="0"/>
          </a:p>
        </p:txBody>
      </p:sp>
      <p:sp>
        <p:nvSpPr>
          <p:cNvPr id="27" name="Text 24"/>
          <p:cNvSpPr/>
          <p:nvPr/>
        </p:nvSpPr>
        <p:spPr>
          <a:xfrm>
            <a:off x="628650" y="4471988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 Quality</a:t>
            </a:r>
            <a:endParaRPr lang="en-US" sz="788" dirty="0"/>
          </a:p>
        </p:txBody>
      </p:sp>
      <p:sp>
        <p:nvSpPr>
          <p:cNvPr id="28" name="Text 25"/>
          <p:cNvSpPr/>
          <p:nvPr/>
        </p:nvSpPr>
        <p:spPr>
          <a:xfrm>
            <a:off x="1866891" y="4471988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59E0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 Standard</a:t>
            </a:r>
            <a:endParaRPr lang="en-US" sz="788" dirty="0"/>
          </a:p>
        </p:txBody>
      </p:sp>
      <p:sp>
        <p:nvSpPr>
          <p:cNvPr id="29" name="Text 26"/>
          <p:cNvSpPr/>
          <p:nvPr/>
        </p:nvSpPr>
        <p:spPr>
          <a:xfrm>
            <a:off x="3105131" y="4471988"/>
            <a:ext cx="119537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Expert 24/7</a:t>
            </a:r>
            <a:endParaRPr lang="en-US" sz="788" dirty="0"/>
          </a:p>
        </p:txBody>
      </p:sp>
      <p:sp>
        <p:nvSpPr>
          <p:cNvPr id="30" name="Shape 27"/>
          <p:cNvSpPr/>
          <p:nvPr/>
        </p:nvSpPr>
        <p:spPr>
          <a:xfrm>
            <a:off x="4743450" y="1457325"/>
            <a:ext cx="3943350" cy="925116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1614488"/>
            <a:ext cx="171450" cy="171450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5172075" y="1600200"/>
            <a:ext cx="17092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Leadership</a:t>
            </a:r>
            <a:endParaRPr lang="en-US" sz="1125" dirty="0"/>
          </a:p>
        </p:txBody>
      </p:sp>
      <p:sp>
        <p:nvSpPr>
          <p:cNvPr id="33" name="Text 29"/>
          <p:cNvSpPr/>
          <p:nvPr/>
        </p:nvSpPr>
        <p:spPr>
          <a:xfrm>
            <a:off x="4886325" y="1914525"/>
            <a:ext cx="37290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 from the ground up with modern technology stack, providing superior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performance, reliability, and user experience compared to legacy systems.</a:t>
            </a:r>
            <a:endParaRPr lang="en-US" sz="788" dirty="0"/>
          </a:p>
        </p:txBody>
      </p:sp>
      <p:sp>
        <p:nvSpPr>
          <p:cNvPr id="34" name="Shape 30"/>
          <p:cNvSpPr/>
          <p:nvPr/>
        </p:nvSpPr>
        <p:spPr>
          <a:xfrm>
            <a:off x="4743450" y="2553891"/>
            <a:ext cx="3943350" cy="925116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2711053"/>
            <a:ext cx="171450" cy="171450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5172075" y="2696766"/>
            <a:ext cx="150177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Specialization Focus</a:t>
            </a:r>
            <a:endParaRPr lang="en-US" sz="1125" dirty="0"/>
          </a:p>
        </p:txBody>
      </p:sp>
      <p:sp>
        <p:nvSpPr>
          <p:cNvPr id="37" name="Text 32"/>
          <p:cNvSpPr/>
          <p:nvPr/>
        </p:nvSpPr>
        <p:spPr>
          <a:xfrm>
            <a:off x="4886325" y="3011091"/>
            <a:ext cx="37290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Unlike generic processors, TracerPay specializes in interchange optimization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and white-label solutions, delivering superior results in these critical areas.</a:t>
            </a:r>
            <a:endParaRPr lang="en-US" sz="788" dirty="0"/>
          </a:p>
        </p:txBody>
      </p:sp>
      <p:sp>
        <p:nvSpPr>
          <p:cNvPr id="38" name="Shape 33"/>
          <p:cNvSpPr/>
          <p:nvPr/>
        </p:nvSpPr>
        <p:spPr>
          <a:xfrm>
            <a:off x="4743450" y="3650456"/>
            <a:ext cx="3943350" cy="925116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3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807619"/>
            <a:ext cx="214313" cy="171450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5214938" y="3793331"/>
            <a:ext cx="18973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Partner-Centric Approach</a:t>
            </a:r>
            <a:endParaRPr lang="en-US" sz="1125" dirty="0"/>
          </a:p>
        </p:txBody>
      </p:sp>
      <p:sp>
        <p:nvSpPr>
          <p:cNvPr id="41" name="Text 35"/>
          <p:cNvSpPr/>
          <p:nvPr/>
        </p:nvSpPr>
        <p:spPr>
          <a:xfrm>
            <a:off x="4886325" y="4107656"/>
            <a:ext cx="3729038" cy="325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Designed specifically for ISOs and payment processors who need white-label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solutions that strengthen their brand and increase merchant retention.</a:t>
            </a:r>
            <a:endParaRPr lang="en-US" sz="788" dirty="0"/>
          </a:p>
        </p:txBody>
      </p:sp>
      <p:sp>
        <p:nvSpPr>
          <p:cNvPr id="42" name="Shape 36"/>
          <p:cNvSpPr/>
          <p:nvPr/>
        </p:nvSpPr>
        <p:spPr>
          <a:xfrm>
            <a:off x="4743450" y="4747022"/>
            <a:ext cx="3943350" cy="1087636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5" y="4904184"/>
            <a:ext cx="171450" cy="171450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5172075" y="4889897"/>
            <a:ext cx="14317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Excellence</a:t>
            </a:r>
            <a:endParaRPr lang="en-US" sz="1125" dirty="0"/>
          </a:p>
        </p:txBody>
      </p:sp>
      <p:sp>
        <p:nvSpPr>
          <p:cNvPr id="45" name="Text 38"/>
          <p:cNvSpPr/>
          <p:nvPr/>
        </p:nvSpPr>
        <p:spPr>
          <a:xfrm>
            <a:off x="4886325" y="5204222"/>
            <a:ext cx="3729038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PCI Level 1 compliance with advanced fraud protection featuring 10 customizable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modules, providing enterprise-grade security for all transaction types.</a:t>
            </a:r>
            <a:endParaRPr lang="en-US" sz="788" dirty="0"/>
          </a:p>
        </p:txBody>
      </p:sp>
      <p:sp>
        <p:nvSpPr>
          <p:cNvPr id="46" name="Shape 39"/>
          <p:cNvSpPr/>
          <p:nvPr/>
        </p:nvSpPr>
        <p:spPr>
          <a:xfrm>
            <a:off x="1371600" y="6177558"/>
            <a:ext cx="6400800" cy="12001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7" name="Text 40"/>
          <p:cNvSpPr/>
          <p:nvPr/>
        </p:nvSpPr>
        <p:spPr>
          <a:xfrm>
            <a:off x="1600200" y="6406158"/>
            <a:ext cx="60150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TracerPay Difference</a:t>
            </a:r>
            <a:endParaRPr lang="en-US" sz="1350" dirty="0"/>
          </a:p>
        </p:txBody>
      </p:sp>
      <p:sp>
        <p:nvSpPr>
          <p:cNvPr id="48" name="Text 41"/>
          <p:cNvSpPr/>
          <p:nvPr/>
        </p:nvSpPr>
        <p:spPr>
          <a:xfrm>
            <a:off x="1600200" y="6749058"/>
            <a:ext cx="60150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others focus on basic payment processing, TracerPay delivers specialized solutions </a:t>
            </a:r>
            <a:endParaRPr lang="en-US" sz="1013" dirty="0"/>
          </a:p>
          <a:p>
            <a:pPr algn="ctr" indent="0" marL="0">
              <a:buNone/>
            </a:pPr>
            <a:r>
              <a:rPr lang="en-US" sz="1013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that maximize profitability, enhance user experience, and strengthen partner relationships.</a:t>
            </a:r>
            <a:endParaRPr lang="en-US" sz="10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79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4600" y="394692"/>
            <a:ext cx="3115707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Markets &amp;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248870" y="394692"/>
            <a:ext cx="1761939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Cases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customer profiles and specific applications for TracerPay</a:t>
            </a:r>
            <a:endParaRPr lang="en-US" sz="1125" dirty="0"/>
          </a:p>
        </p:txBody>
      </p:sp>
      <p:sp>
        <p:nvSpPr>
          <p:cNvPr id="6" name="Shape 3"/>
          <p:cNvSpPr/>
          <p:nvPr/>
        </p:nvSpPr>
        <p:spPr>
          <a:xfrm>
            <a:off x="457200" y="1457325"/>
            <a:ext cx="2590781" cy="4350544"/>
          </a:xfrm>
          <a:prstGeom prst="rect">
            <a:avLst/>
          </a:prstGeom>
          <a:solidFill>
            <a:srgbClr val="FFFFFF"/>
          </a:solidFill>
          <a:ln w="397">
            <a:solidFill>
              <a:srgbClr val="3B82F6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150" y="1628775"/>
            <a:ext cx="192881" cy="2571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650" y="2000250"/>
            <a:ext cx="23193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ISOs &amp; Processors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28650" y="2228850"/>
            <a:ext cx="23193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Independent Sales Organizations</a:t>
            </a:r>
            <a:endParaRPr lang="en-US" sz="788" dirty="0"/>
          </a:p>
        </p:txBody>
      </p:sp>
      <p:sp>
        <p:nvSpPr>
          <p:cNvPr id="10" name="Shape 6"/>
          <p:cNvSpPr/>
          <p:nvPr/>
        </p:nvSpPr>
        <p:spPr>
          <a:xfrm>
            <a:off x="628650" y="2543175"/>
            <a:ext cx="2247881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11" name="Text 7"/>
          <p:cNvSpPr/>
          <p:nvPr/>
        </p:nvSpPr>
        <p:spPr>
          <a:xfrm>
            <a:off x="771525" y="2686050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White-Label Branding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771525" y="2914650"/>
            <a:ext cx="2033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Strengthen brand identity with full white-label gateway solutions</a:t>
            </a:r>
            <a:endParaRPr lang="en-US" sz="788" dirty="0"/>
          </a:p>
        </p:txBody>
      </p:sp>
      <p:sp>
        <p:nvSpPr>
          <p:cNvPr id="13" name="Shape 9"/>
          <p:cNvSpPr/>
          <p:nvPr/>
        </p:nvSpPr>
        <p:spPr>
          <a:xfrm>
            <a:off x="628650" y="3457575"/>
            <a:ext cx="2247881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14" name="Text 10"/>
          <p:cNvSpPr/>
          <p:nvPr/>
        </p:nvSpPr>
        <p:spPr>
          <a:xfrm>
            <a:off x="771525" y="3600450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Merchant Retention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771525" y="3829050"/>
            <a:ext cx="2033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 churn with superior user experience and comprehensive features</a:t>
            </a:r>
            <a:endParaRPr lang="en-US" sz="788" dirty="0"/>
          </a:p>
        </p:txBody>
      </p:sp>
      <p:sp>
        <p:nvSpPr>
          <p:cNvPr id="16" name="Shape 12"/>
          <p:cNvSpPr/>
          <p:nvPr/>
        </p:nvSpPr>
        <p:spPr>
          <a:xfrm>
            <a:off x="628650" y="4371975"/>
            <a:ext cx="2247881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17" name="Text 13"/>
          <p:cNvSpPr/>
          <p:nvPr/>
        </p:nvSpPr>
        <p:spPr>
          <a:xfrm>
            <a:off x="771525" y="4514850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Edge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771525" y="4743450"/>
            <a:ext cx="2033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Differentiate with interchange optimization and modern technology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628650" y="5468541"/>
            <a:ext cx="756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Volume:</a:t>
            </a:r>
            <a:endParaRPr lang="en-US" sz="788" dirty="0"/>
          </a:p>
        </p:txBody>
      </p:sp>
      <p:sp>
        <p:nvSpPr>
          <p:cNvPr id="20" name="Text 16"/>
          <p:cNvSpPr/>
          <p:nvPr/>
        </p:nvSpPr>
        <p:spPr>
          <a:xfrm>
            <a:off x="1313836" y="5468541"/>
            <a:ext cx="1312999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$1M+ monthly processing</a:t>
            </a:r>
            <a:endParaRPr lang="en-US" sz="788" dirty="0"/>
          </a:p>
        </p:txBody>
      </p:sp>
      <p:sp>
        <p:nvSpPr>
          <p:cNvPr id="21" name="Shape 17"/>
          <p:cNvSpPr/>
          <p:nvPr/>
        </p:nvSpPr>
        <p:spPr>
          <a:xfrm>
            <a:off x="3276581" y="1457325"/>
            <a:ext cx="2590809" cy="4350544"/>
          </a:xfrm>
          <a:prstGeom prst="rect">
            <a:avLst/>
          </a:prstGeom>
          <a:solidFill>
            <a:srgbClr val="FFFFFF"/>
          </a:solidFill>
          <a:ln w="397">
            <a:solidFill>
              <a:srgbClr val="3B82F6"/>
            </a:solidFill>
            <a:prstDash val="solid"/>
          </a:ln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11" y="1628775"/>
            <a:ext cx="289322" cy="2571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3448031" y="2000250"/>
            <a:ext cx="23193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High-Volume Merchants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3448031" y="2228850"/>
            <a:ext cx="2319347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Businesses with significant processing</a:t>
            </a:r>
            <a:endParaRPr lang="en-US" sz="788" dirty="0"/>
          </a:p>
        </p:txBody>
      </p:sp>
      <p:sp>
        <p:nvSpPr>
          <p:cNvPr id="25" name="Shape 20"/>
          <p:cNvSpPr/>
          <p:nvPr/>
        </p:nvSpPr>
        <p:spPr>
          <a:xfrm>
            <a:off x="3448031" y="2543175"/>
            <a:ext cx="2247909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26" name="Text 21"/>
          <p:cNvSpPr/>
          <p:nvPr/>
        </p:nvSpPr>
        <p:spPr>
          <a:xfrm>
            <a:off x="3590906" y="2686050"/>
            <a:ext cx="20335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Optimization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3590906" y="2914650"/>
            <a:ext cx="203359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Maximize savings through automated interchange optimization</a:t>
            </a:r>
            <a:endParaRPr lang="en-US" sz="788" dirty="0"/>
          </a:p>
        </p:txBody>
      </p:sp>
      <p:sp>
        <p:nvSpPr>
          <p:cNvPr id="28" name="Shape 23"/>
          <p:cNvSpPr/>
          <p:nvPr/>
        </p:nvSpPr>
        <p:spPr>
          <a:xfrm>
            <a:off x="3448031" y="3457575"/>
            <a:ext cx="2247909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29" name="Text 24"/>
          <p:cNvSpPr/>
          <p:nvPr/>
        </p:nvSpPr>
        <p:spPr>
          <a:xfrm>
            <a:off x="3590906" y="3600450"/>
            <a:ext cx="20335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B2B Transactions</a:t>
            </a:r>
            <a:endParaRPr lang="en-US" sz="900" dirty="0"/>
          </a:p>
        </p:txBody>
      </p:sp>
      <p:sp>
        <p:nvSpPr>
          <p:cNvPr id="30" name="Text 25"/>
          <p:cNvSpPr/>
          <p:nvPr/>
        </p:nvSpPr>
        <p:spPr>
          <a:xfrm>
            <a:off x="3590906" y="3829050"/>
            <a:ext cx="203359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Level 2 &amp; 3 data for commercial card transactions</a:t>
            </a:r>
            <a:endParaRPr lang="en-US" sz="788" dirty="0"/>
          </a:p>
        </p:txBody>
      </p:sp>
      <p:sp>
        <p:nvSpPr>
          <p:cNvPr id="31" name="Shape 26"/>
          <p:cNvSpPr/>
          <p:nvPr/>
        </p:nvSpPr>
        <p:spPr>
          <a:xfrm>
            <a:off x="3448031" y="4371975"/>
            <a:ext cx="2247909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32" name="Text 27"/>
          <p:cNvSpPr/>
          <p:nvPr/>
        </p:nvSpPr>
        <p:spPr>
          <a:xfrm>
            <a:off x="3590906" y="4514850"/>
            <a:ext cx="20335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Multi-Channel Sales</a:t>
            </a:r>
            <a:endParaRPr lang="en-US" sz="900" dirty="0"/>
          </a:p>
        </p:txBody>
      </p:sp>
      <p:sp>
        <p:nvSpPr>
          <p:cNvPr id="33" name="Text 28"/>
          <p:cNvSpPr/>
          <p:nvPr/>
        </p:nvSpPr>
        <p:spPr>
          <a:xfrm>
            <a:off x="3590906" y="4743450"/>
            <a:ext cx="203359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Unified platform for online, in-store, and mobile payments</a:t>
            </a:r>
            <a:endParaRPr lang="en-US" sz="788" dirty="0"/>
          </a:p>
        </p:txBody>
      </p:sp>
      <p:sp>
        <p:nvSpPr>
          <p:cNvPr id="34" name="Text 29"/>
          <p:cNvSpPr/>
          <p:nvPr/>
        </p:nvSpPr>
        <p:spPr>
          <a:xfrm>
            <a:off x="3448031" y="5468541"/>
            <a:ext cx="756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Volume:</a:t>
            </a:r>
            <a:endParaRPr lang="en-US" sz="788" dirty="0"/>
          </a:p>
        </p:txBody>
      </p:sp>
      <p:sp>
        <p:nvSpPr>
          <p:cNvPr id="35" name="Text 30"/>
          <p:cNvSpPr/>
          <p:nvPr/>
        </p:nvSpPr>
        <p:spPr>
          <a:xfrm>
            <a:off x="4133217" y="5468541"/>
            <a:ext cx="1398612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$500K+ monthly processing</a:t>
            </a:r>
            <a:endParaRPr lang="en-US" sz="788" dirty="0"/>
          </a:p>
        </p:txBody>
      </p:sp>
      <p:sp>
        <p:nvSpPr>
          <p:cNvPr id="36" name="Shape 31"/>
          <p:cNvSpPr/>
          <p:nvPr/>
        </p:nvSpPr>
        <p:spPr>
          <a:xfrm>
            <a:off x="6095991" y="1457325"/>
            <a:ext cx="2590781" cy="4350544"/>
          </a:xfrm>
          <a:prstGeom prst="rect">
            <a:avLst/>
          </a:prstGeom>
          <a:solidFill>
            <a:srgbClr val="FFFFFF"/>
          </a:solidFill>
          <a:ln w="397">
            <a:solidFill>
              <a:srgbClr val="3B82F6"/>
            </a:solidFill>
            <a:prstDash val="solid"/>
          </a:ln>
        </p:spPr>
      </p:sp>
      <p:pic>
        <p:nvPicPr>
          <p:cNvPr id="3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47" y="1628775"/>
            <a:ext cx="321469" cy="257175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6267441" y="2000250"/>
            <a:ext cx="23193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Companies</a:t>
            </a:r>
            <a:endParaRPr lang="en-US" sz="1350" dirty="0"/>
          </a:p>
        </p:txBody>
      </p:sp>
      <p:sp>
        <p:nvSpPr>
          <p:cNvPr id="39" name="Text 33"/>
          <p:cNvSpPr/>
          <p:nvPr/>
        </p:nvSpPr>
        <p:spPr>
          <a:xfrm>
            <a:off x="6267441" y="2228850"/>
            <a:ext cx="231931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SaaS platforms and ISVs</a:t>
            </a:r>
            <a:endParaRPr lang="en-US" sz="788" dirty="0"/>
          </a:p>
        </p:txBody>
      </p:sp>
      <p:sp>
        <p:nvSpPr>
          <p:cNvPr id="40" name="Shape 34"/>
          <p:cNvSpPr/>
          <p:nvPr/>
        </p:nvSpPr>
        <p:spPr>
          <a:xfrm>
            <a:off x="6267441" y="2543175"/>
            <a:ext cx="2247881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41" name="Text 35"/>
          <p:cNvSpPr/>
          <p:nvPr/>
        </p:nvSpPr>
        <p:spPr>
          <a:xfrm>
            <a:off x="6410316" y="2686050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Integration</a:t>
            </a:r>
            <a:endParaRPr lang="en-US" sz="900" dirty="0"/>
          </a:p>
        </p:txBody>
      </p:sp>
      <p:sp>
        <p:nvSpPr>
          <p:cNvPr id="42" name="Text 36"/>
          <p:cNvSpPr/>
          <p:nvPr/>
        </p:nvSpPr>
        <p:spPr>
          <a:xfrm>
            <a:off x="6410316" y="2914650"/>
            <a:ext cx="2033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integration with existing software platforms</a:t>
            </a:r>
            <a:endParaRPr lang="en-US" sz="788" dirty="0"/>
          </a:p>
        </p:txBody>
      </p:sp>
      <p:sp>
        <p:nvSpPr>
          <p:cNvPr id="43" name="Shape 37"/>
          <p:cNvSpPr/>
          <p:nvPr/>
        </p:nvSpPr>
        <p:spPr>
          <a:xfrm>
            <a:off x="6267441" y="3457575"/>
            <a:ext cx="2247881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44" name="Text 38"/>
          <p:cNvSpPr/>
          <p:nvPr/>
        </p:nvSpPr>
        <p:spPr>
          <a:xfrm>
            <a:off x="6410316" y="3600450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Sharing</a:t>
            </a:r>
            <a:endParaRPr lang="en-US" sz="900" dirty="0"/>
          </a:p>
        </p:txBody>
      </p:sp>
      <p:sp>
        <p:nvSpPr>
          <p:cNvPr id="45" name="Text 39"/>
          <p:cNvSpPr/>
          <p:nvPr/>
        </p:nvSpPr>
        <p:spPr>
          <a:xfrm>
            <a:off x="6410316" y="3829050"/>
            <a:ext cx="2033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Monetize payment processing as an additional revenue stream</a:t>
            </a:r>
            <a:endParaRPr lang="en-US" sz="788" dirty="0"/>
          </a:p>
        </p:txBody>
      </p:sp>
      <p:sp>
        <p:nvSpPr>
          <p:cNvPr id="46" name="Shape 40"/>
          <p:cNvSpPr/>
          <p:nvPr/>
        </p:nvSpPr>
        <p:spPr>
          <a:xfrm>
            <a:off x="6267441" y="4371975"/>
            <a:ext cx="2247881" cy="800100"/>
          </a:xfrm>
          <a:prstGeom prst="rect">
            <a:avLst/>
          </a:prstGeom>
          <a:solidFill>
            <a:srgbClr val="EA580C"/>
          </a:solidFill>
          <a:ln/>
        </p:spPr>
      </p:sp>
      <p:sp>
        <p:nvSpPr>
          <p:cNvPr id="47" name="Text 41"/>
          <p:cNvSpPr/>
          <p:nvPr/>
        </p:nvSpPr>
        <p:spPr>
          <a:xfrm>
            <a:off x="6410316" y="4514850"/>
            <a:ext cx="203356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 Stickiness</a:t>
            </a:r>
            <a:endParaRPr lang="en-US" sz="900" dirty="0"/>
          </a:p>
        </p:txBody>
      </p:sp>
      <p:sp>
        <p:nvSpPr>
          <p:cNvPr id="48" name="Text 42"/>
          <p:cNvSpPr/>
          <p:nvPr/>
        </p:nvSpPr>
        <p:spPr>
          <a:xfrm>
            <a:off x="6410316" y="4743450"/>
            <a:ext cx="203356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payments increase platform adoption and retention</a:t>
            </a:r>
            <a:endParaRPr lang="en-US" sz="788" dirty="0"/>
          </a:p>
        </p:txBody>
      </p:sp>
      <p:sp>
        <p:nvSpPr>
          <p:cNvPr id="49" name="Text 43"/>
          <p:cNvSpPr/>
          <p:nvPr/>
        </p:nvSpPr>
        <p:spPr>
          <a:xfrm>
            <a:off x="6267441" y="5468541"/>
            <a:ext cx="756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Volume:</a:t>
            </a:r>
            <a:endParaRPr lang="en-US" sz="788" dirty="0"/>
          </a:p>
        </p:txBody>
      </p:sp>
      <p:sp>
        <p:nvSpPr>
          <p:cNvPr id="50" name="Text 44"/>
          <p:cNvSpPr/>
          <p:nvPr/>
        </p:nvSpPr>
        <p:spPr>
          <a:xfrm>
            <a:off x="6952627" y="5468541"/>
            <a:ext cx="1298014" cy="1357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 client processing</a:t>
            </a:r>
            <a:endParaRPr lang="en-US" sz="788" dirty="0"/>
          </a:p>
        </p:txBody>
      </p:sp>
      <p:sp>
        <p:nvSpPr>
          <p:cNvPr id="51" name="Text 45"/>
          <p:cNvSpPr/>
          <p:nvPr/>
        </p:nvSpPr>
        <p:spPr>
          <a:xfrm>
            <a:off x="457200" y="6122194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Industry-Specific Applications</a:t>
            </a:r>
            <a:endParaRPr lang="en-US" sz="1688" dirty="0"/>
          </a:p>
        </p:txBody>
      </p:sp>
      <p:sp>
        <p:nvSpPr>
          <p:cNvPr id="52" name="Shape 46"/>
          <p:cNvSpPr/>
          <p:nvPr/>
        </p:nvSpPr>
        <p:spPr>
          <a:xfrm>
            <a:off x="457200" y="6607969"/>
            <a:ext cx="1928813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55" y="6779419"/>
            <a:ext cx="241102" cy="214313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28650" y="7108031"/>
            <a:ext cx="16573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E-commerce</a:t>
            </a:r>
            <a:endParaRPr lang="en-US" sz="900" dirty="0"/>
          </a:p>
        </p:txBody>
      </p:sp>
      <p:sp>
        <p:nvSpPr>
          <p:cNvPr id="55" name="Text 48"/>
          <p:cNvSpPr/>
          <p:nvPr/>
        </p:nvSpPr>
        <p:spPr>
          <a:xfrm>
            <a:off x="628650" y="7336631"/>
            <a:ext cx="1657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Online retailers with recurring billing needs</a:t>
            </a:r>
            <a:endParaRPr lang="en-US" sz="788" dirty="0"/>
          </a:p>
        </p:txBody>
      </p:sp>
      <p:sp>
        <p:nvSpPr>
          <p:cNvPr id="56" name="Shape 49"/>
          <p:cNvSpPr/>
          <p:nvPr/>
        </p:nvSpPr>
        <p:spPr>
          <a:xfrm>
            <a:off x="2557463" y="6607969"/>
            <a:ext cx="1928813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107" y="6779419"/>
            <a:ext cx="187523" cy="214313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2728913" y="7108031"/>
            <a:ext cx="16573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Restaurants</a:t>
            </a:r>
            <a:endParaRPr lang="en-US" sz="900" dirty="0"/>
          </a:p>
        </p:txBody>
      </p:sp>
      <p:sp>
        <p:nvSpPr>
          <p:cNvPr id="59" name="Text 51"/>
          <p:cNvSpPr/>
          <p:nvPr/>
        </p:nvSpPr>
        <p:spPr>
          <a:xfrm>
            <a:off x="2728913" y="7336631"/>
            <a:ext cx="1657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Multi-location chains with POS integration</a:t>
            </a:r>
            <a:endParaRPr lang="en-US" sz="788" dirty="0"/>
          </a:p>
        </p:txBody>
      </p:sp>
      <p:sp>
        <p:nvSpPr>
          <p:cNvPr id="60" name="Shape 52"/>
          <p:cNvSpPr/>
          <p:nvPr/>
        </p:nvSpPr>
        <p:spPr>
          <a:xfrm>
            <a:off x="4657725" y="6607969"/>
            <a:ext cx="1928813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186" y="6779419"/>
            <a:ext cx="267891" cy="214313"/>
          </a:xfrm>
          <a:prstGeom prst="rect">
            <a:avLst/>
          </a:prstGeom>
        </p:spPr>
      </p:pic>
      <p:sp>
        <p:nvSpPr>
          <p:cNvPr id="62" name="Text 53"/>
          <p:cNvSpPr/>
          <p:nvPr/>
        </p:nvSpPr>
        <p:spPr>
          <a:xfrm>
            <a:off x="4829175" y="7108031"/>
            <a:ext cx="16573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B2B Services</a:t>
            </a:r>
            <a:endParaRPr lang="en-US" sz="900" dirty="0"/>
          </a:p>
        </p:txBody>
      </p:sp>
      <p:sp>
        <p:nvSpPr>
          <p:cNvPr id="63" name="Text 54"/>
          <p:cNvSpPr/>
          <p:nvPr/>
        </p:nvSpPr>
        <p:spPr>
          <a:xfrm>
            <a:off x="4829175" y="7336631"/>
            <a:ext cx="1657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Commercial transactions with Level 3 data</a:t>
            </a:r>
            <a:endParaRPr lang="en-US" sz="788" dirty="0"/>
          </a:p>
        </p:txBody>
      </p:sp>
      <p:sp>
        <p:nvSpPr>
          <p:cNvPr id="64" name="Shape 55"/>
          <p:cNvSpPr/>
          <p:nvPr/>
        </p:nvSpPr>
        <p:spPr>
          <a:xfrm>
            <a:off x="6757988" y="6607969"/>
            <a:ext cx="1928813" cy="11858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448" y="6779419"/>
            <a:ext cx="267891" cy="214313"/>
          </a:xfrm>
          <a:prstGeom prst="rect">
            <a:avLst/>
          </a:prstGeom>
        </p:spPr>
      </p:pic>
      <p:sp>
        <p:nvSpPr>
          <p:cNvPr id="66" name="Text 56"/>
          <p:cNvSpPr/>
          <p:nvPr/>
        </p:nvSpPr>
        <p:spPr>
          <a:xfrm>
            <a:off x="6929438" y="7108031"/>
            <a:ext cx="16573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Education</a:t>
            </a:r>
            <a:endParaRPr lang="en-US" sz="900" dirty="0"/>
          </a:p>
        </p:txBody>
      </p:sp>
      <p:sp>
        <p:nvSpPr>
          <p:cNvPr id="67" name="Text 57"/>
          <p:cNvSpPr/>
          <p:nvPr/>
        </p:nvSpPr>
        <p:spPr>
          <a:xfrm>
            <a:off x="6929438" y="7336631"/>
            <a:ext cx="1657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Tuition payments and recurring billing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0029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68727" y="394692"/>
            <a:ext cx="3312886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&amp;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510175" y="394692"/>
            <a:ext cx="1436536" cy="4661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457200" y="914400"/>
            <a:ext cx="8301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Seamless onboarding and ongoing partnership success</a:t>
            </a: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457200" y="1457325"/>
            <a:ext cx="83010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Process</a:t>
            </a:r>
            <a:endParaRPr lang="en-US" sz="1688" dirty="0"/>
          </a:p>
        </p:txBody>
      </p:sp>
      <p:sp>
        <p:nvSpPr>
          <p:cNvPr id="7" name="Shape 4"/>
          <p:cNvSpPr/>
          <p:nvPr/>
        </p:nvSpPr>
        <p:spPr>
          <a:xfrm>
            <a:off x="457200" y="1943100"/>
            <a:ext cx="1928813" cy="17573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1243013" y="211455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9" name="Text 6"/>
          <p:cNvSpPr/>
          <p:nvPr/>
        </p:nvSpPr>
        <p:spPr>
          <a:xfrm>
            <a:off x="1243013" y="2114550"/>
            <a:ext cx="42862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628650" y="2586038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Discovery &amp; Planning</a:t>
            </a:r>
            <a:endParaRPr lang="en-US" sz="1013" dirty="0"/>
          </a:p>
        </p:txBody>
      </p:sp>
      <p:sp>
        <p:nvSpPr>
          <p:cNvPr id="11" name="Text 8"/>
          <p:cNvSpPr/>
          <p:nvPr/>
        </p:nvSpPr>
        <p:spPr>
          <a:xfrm>
            <a:off x="628650" y="2871788"/>
            <a:ext cx="1657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Requirements analysis, integration planning, and timeline development</a:t>
            </a:r>
            <a:endParaRPr lang="en-US" sz="788" dirty="0"/>
          </a:p>
        </p:txBody>
      </p:sp>
      <p:sp>
        <p:nvSpPr>
          <p:cNvPr id="12" name="Text 9"/>
          <p:cNvSpPr/>
          <p:nvPr/>
        </p:nvSpPr>
        <p:spPr>
          <a:xfrm>
            <a:off x="1013826" y="3412927"/>
            <a:ext cx="46579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Timeline: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1408184" y="3412927"/>
            <a:ext cx="4926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1-2 weeks</a:t>
            </a:r>
            <a:endParaRPr lang="en-US" sz="675" dirty="0"/>
          </a:p>
        </p:txBody>
      </p:sp>
      <p:sp>
        <p:nvSpPr>
          <p:cNvPr id="14" name="Shape 11"/>
          <p:cNvSpPr/>
          <p:nvPr/>
        </p:nvSpPr>
        <p:spPr>
          <a:xfrm>
            <a:off x="2557463" y="1943100"/>
            <a:ext cx="1928813" cy="17573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343275" y="211455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16" name="Text 13"/>
          <p:cNvSpPr/>
          <p:nvPr/>
        </p:nvSpPr>
        <p:spPr>
          <a:xfrm>
            <a:off x="3343275" y="2114550"/>
            <a:ext cx="42862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25" dirty="0"/>
          </a:p>
        </p:txBody>
      </p:sp>
      <p:sp>
        <p:nvSpPr>
          <p:cNvPr id="17" name="Text 14"/>
          <p:cNvSpPr/>
          <p:nvPr/>
        </p:nvSpPr>
        <p:spPr>
          <a:xfrm>
            <a:off x="2728913" y="2586038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Setup &amp; Configuration</a:t>
            </a:r>
            <a:endParaRPr lang="en-US" sz="1013" dirty="0"/>
          </a:p>
        </p:txBody>
      </p:sp>
      <p:sp>
        <p:nvSpPr>
          <p:cNvPr id="18" name="Text 15"/>
          <p:cNvSpPr/>
          <p:nvPr/>
        </p:nvSpPr>
        <p:spPr>
          <a:xfrm>
            <a:off x="2728913" y="2871788"/>
            <a:ext cx="1657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Gateway configuration, white-label branding, and feature customization</a:t>
            </a:r>
            <a:endParaRPr lang="en-US" sz="788" dirty="0"/>
          </a:p>
        </p:txBody>
      </p:sp>
      <p:sp>
        <p:nvSpPr>
          <p:cNvPr id="19" name="Text 16"/>
          <p:cNvSpPr/>
          <p:nvPr/>
        </p:nvSpPr>
        <p:spPr>
          <a:xfrm>
            <a:off x="3114089" y="3412927"/>
            <a:ext cx="46579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Timeline:</a:t>
            </a:r>
            <a:endParaRPr lang="en-US" sz="675" dirty="0"/>
          </a:p>
        </p:txBody>
      </p:sp>
      <p:sp>
        <p:nvSpPr>
          <p:cNvPr id="20" name="Text 17"/>
          <p:cNvSpPr/>
          <p:nvPr/>
        </p:nvSpPr>
        <p:spPr>
          <a:xfrm>
            <a:off x="3508446" y="3412927"/>
            <a:ext cx="4926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2-3 weeks</a:t>
            </a:r>
            <a:endParaRPr lang="en-US" sz="675" dirty="0"/>
          </a:p>
        </p:txBody>
      </p:sp>
      <p:sp>
        <p:nvSpPr>
          <p:cNvPr id="21" name="Shape 18"/>
          <p:cNvSpPr/>
          <p:nvPr/>
        </p:nvSpPr>
        <p:spPr>
          <a:xfrm>
            <a:off x="4657725" y="1943100"/>
            <a:ext cx="1928813" cy="17573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5443538" y="211455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23" name="Text 20"/>
          <p:cNvSpPr/>
          <p:nvPr/>
        </p:nvSpPr>
        <p:spPr>
          <a:xfrm>
            <a:off x="5443538" y="2114550"/>
            <a:ext cx="42862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25" dirty="0"/>
          </a:p>
        </p:txBody>
      </p:sp>
      <p:sp>
        <p:nvSpPr>
          <p:cNvPr id="24" name="Text 21"/>
          <p:cNvSpPr/>
          <p:nvPr/>
        </p:nvSpPr>
        <p:spPr>
          <a:xfrm>
            <a:off x="4829175" y="2586038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&amp; Testing</a:t>
            </a:r>
            <a:endParaRPr lang="en-US" sz="1013" dirty="0"/>
          </a:p>
        </p:txBody>
      </p:sp>
      <p:sp>
        <p:nvSpPr>
          <p:cNvPr id="25" name="Text 22"/>
          <p:cNvSpPr/>
          <p:nvPr/>
        </p:nvSpPr>
        <p:spPr>
          <a:xfrm>
            <a:off x="4829175" y="2871788"/>
            <a:ext cx="1657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integration, system testing, and certification processes</a:t>
            </a:r>
            <a:endParaRPr lang="en-US" sz="788" dirty="0"/>
          </a:p>
        </p:txBody>
      </p:sp>
      <p:sp>
        <p:nvSpPr>
          <p:cNvPr id="26" name="Text 23"/>
          <p:cNvSpPr/>
          <p:nvPr/>
        </p:nvSpPr>
        <p:spPr>
          <a:xfrm>
            <a:off x="5214351" y="3270052"/>
            <a:ext cx="46579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Timeline:</a:t>
            </a:r>
            <a:endParaRPr lang="en-US" sz="675" dirty="0"/>
          </a:p>
        </p:txBody>
      </p:sp>
      <p:sp>
        <p:nvSpPr>
          <p:cNvPr id="27" name="Text 24"/>
          <p:cNvSpPr/>
          <p:nvPr/>
        </p:nvSpPr>
        <p:spPr>
          <a:xfrm>
            <a:off x="5608709" y="3270052"/>
            <a:ext cx="4926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2-4 weeks</a:t>
            </a:r>
            <a:endParaRPr lang="en-US" sz="675" dirty="0"/>
          </a:p>
        </p:txBody>
      </p:sp>
      <p:sp>
        <p:nvSpPr>
          <p:cNvPr id="28" name="Shape 25"/>
          <p:cNvSpPr/>
          <p:nvPr/>
        </p:nvSpPr>
        <p:spPr>
          <a:xfrm>
            <a:off x="6757988" y="1943100"/>
            <a:ext cx="1928813" cy="1757363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7543800" y="2114550"/>
            <a:ext cx="357188" cy="357188"/>
          </a:xfrm>
          <a:prstGeom prst="ellipse">
            <a:avLst/>
          </a:prstGeom>
          <a:solidFill>
            <a:srgbClr val="EA580C"/>
          </a:solidFill>
          <a:ln/>
        </p:spPr>
      </p:sp>
      <p:sp>
        <p:nvSpPr>
          <p:cNvPr id="30" name="Text 27"/>
          <p:cNvSpPr/>
          <p:nvPr/>
        </p:nvSpPr>
        <p:spPr>
          <a:xfrm>
            <a:off x="7543800" y="2114550"/>
            <a:ext cx="428625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25" dirty="0"/>
          </a:p>
        </p:txBody>
      </p:sp>
      <p:sp>
        <p:nvSpPr>
          <p:cNvPr id="31" name="Text 28"/>
          <p:cNvSpPr/>
          <p:nvPr/>
        </p:nvSpPr>
        <p:spPr>
          <a:xfrm>
            <a:off x="6929438" y="2586038"/>
            <a:ext cx="16573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Go-Live &amp; Training</a:t>
            </a:r>
            <a:endParaRPr lang="en-US" sz="1013" dirty="0"/>
          </a:p>
        </p:txBody>
      </p:sp>
      <p:sp>
        <p:nvSpPr>
          <p:cNvPr id="32" name="Text 29"/>
          <p:cNvSpPr/>
          <p:nvPr/>
        </p:nvSpPr>
        <p:spPr>
          <a:xfrm>
            <a:off x="6929438" y="2871788"/>
            <a:ext cx="16573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Production deployment, team training, and ongoing optimization</a:t>
            </a:r>
            <a:endParaRPr lang="en-US" sz="788" dirty="0"/>
          </a:p>
        </p:txBody>
      </p:sp>
      <p:sp>
        <p:nvSpPr>
          <p:cNvPr id="33" name="Text 30"/>
          <p:cNvSpPr/>
          <p:nvPr/>
        </p:nvSpPr>
        <p:spPr>
          <a:xfrm>
            <a:off x="7373466" y="3412927"/>
            <a:ext cx="46579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Timeline:</a:t>
            </a:r>
            <a:endParaRPr lang="en-US" sz="675" dirty="0"/>
          </a:p>
        </p:txBody>
      </p:sp>
      <p:sp>
        <p:nvSpPr>
          <p:cNvPr id="34" name="Text 31"/>
          <p:cNvSpPr/>
          <p:nvPr/>
        </p:nvSpPr>
        <p:spPr>
          <a:xfrm>
            <a:off x="7767824" y="3412927"/>
            <a:ext cx="37490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B728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week</a:t>
            </a:r>
            <a:endParaRPr lang="en-US" sz="675" dirty="0"/>
          </a:p>
        </p:txBody>
      </p:sp>
      <p:sp>
        <p:nvSpPr>
          <p:cNvPr id="35" name="Shape 32"/>
          <p:cNvSpPr/>
          <p:nvPr/>
        </p:nvSpPr>
        <p:spPr>
          <a:xfrm>
            <a:off x="457200" y="4043363"/>
            <a:ext cx="3943350" cy="13573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4200525"/>
            <a:ext cx="171450" cy="171450"/>
          </a:xfrm>
          <a:prstGeom prst="rect">
            <a:avLst/>
          </a:prstGeom>
        </p:spPr>
      </p:pic>
      <p:sp>
        <p:nvSpPr>
          <p:cNvPr id="37" name="Text 33"/>
          <p:cNvSpPr/>
          <p:nvPr/>
        </p:nvSpPr>
        <p:spPr>
          <a:xfrm>
            <a:off x="885825" y="4186238"/>
            <a:ext cx="1483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Expert Support</a:t>
            </a:r>
            <a:endParaRPr lang="en-US" sz="1125" dirty="0"/>
          </a:p>
        </p:txBody>
      </p:sp>
      <p:sp>
        <p:nvSpPr>
          <p:cNvPr id="38" name="Text 34"/>
          <p:cNvSpPr/>
          <p:nvPr/>
        </p:nvSpPr>
        <p:spPr>
          <a:xfrm>
            <a:off x="600075" y="4500563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Dedicated account management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600075" y="4700588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Technical support specialists</a:t>
            </a:r>
            <a:endParaRPr lang="en-US" sz="788" dirty="0"/>
          </a:p>
        </p:txBody>
      </p:sp>
      <p:sp>
        <p:nvSpPr>
          <p:cNvPr id="40" name="Text 36"/>
          <p:cNvSpPr/>
          <p:nvPr/>
        </p:nvSpPr>
        <p:spPr>
          <a:xfrm>
            <a:off x="600075" y="4900613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Priority response times</a:t>
            </a:r>
            <a:endParaRPr lang="en-US" sz="788" dirty="0"/>
          </a:p>
        </p:txBody>
      </p:sp>
      <p:sp>
        <p:nvSpPr>
          <p:cNvPr id="41" name="Text 37"/>
          <p:cNvSpPr/>
          <p:nvPr/>
        </p:nvSpPr>
        <p:spPr>
          <a:xfrm>
            <a:off x="600075" y="5100638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Proactive monitoring</a:t>
            </a:r>
            <a:endParaRPr lang="en-US" sz="788" dirty="0"/>
          </a:p>
        </p:txBody>
      </p:sp>
      <p:sp>
        <p:nvSpPr>
          <p:cNvPr id="42" name="Shape 38"/>
          <p:cNvSpPr/>
          <p:nvPr/>
        </p:nvSpPr>
        <p:spPr>
          <a:xfrm>
            <a:off x="457200" y="5557838"/>
            <a:ext cx="3943350" cy="13573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5715000"/>
            <a:ext cx="214313" cy="171450"/>
          </a:xfrm>
          <a:prstGeom prst="rect">
            <a:avLst/>
          </a:prstGeom>
        </p:spPr>
      </p:pic>
      <p:sp>
        <p:nvSpPr>
          <p:cNvPr id="44" name="Text 39"/>
          <p:cNvSpPr/>
          <p:nvPr/>
        </p:nvSpPr>
        <p:spPr>
          <a:xfrm>
            <a:off x="928688" y="5700713"/>
            <a:ext cx="156506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&amp; Resources</a:t>
            </a:r>
            <a:endParaRPr lang="en-US" sz="1125" dirty="0"/>
          </a:p>
        </p:txBody>
      </p:sp>
      <p:sp>
        <p:nvSpPr>
          <p:cNvPr id="45" name="Text 40"/>
          <p:cNvSpPr/>
          <p:nvPr/>
        </p:nvSpPr>
        <p:spPr>
          <a:xfrm>
            <a:off x="600075" y="6015038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Comprehensive documentation</a:t>
            </a:r>
            <a:endParaRPr lang="en-US" sz="788" dirty="0"/>
          </a:p>
        </p:txBody>
      </p:sp>
      <p:sp>
        <p:nvSpPr>
          <p:cNvPr id="46" name="Text 41"/>
          <p:cNvSpPr/>
          <p:nvPr/>
        </p:nvSpPr>
        <p:spPr>
          <a:xfrm>
            <a:off x="600075" y="6215063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Video training materials</a:t>
            </a:r>
            <a:endParaRPr lang="en-US" sz="788" dirty="0"/>
          </a:p>
        </p:txBody>
      </p:sp>
      <p:sp>
        <p:nvSpPr>
          <p:cNvPr id="47" name="Text 42"/>
          <p:cNvSpPr/>
          <p:nvPr/>
        </p:nvSpPr>
        <p:spPr>
          <a:xfrm>
            <a:off x="600075" y="6415088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Best practices guides</a:t>
            </a:r>
            <a:endParaRPr lang="en-US" sz="788" dirty="0"/>
          </a:p>
        </p:txBody>
      </p:sp>
      <p:sp>
        <p:nvSpPr>
          <p:cNvPr id="48" name="Text 43"/>
          <p:cNvSpPr/>
          <p:nvPr/>
        </p:nvSpPr>
        <p:spPr>
          <a:xfrm>
            <a:off x="600075" y="6615113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Regular webinars</a:t>
            </a:r>
            <a:endParaRPr lang="en-US" sz="788" dirty="0"/>
          </a:p>
        </p:txBody>
      </p:sp>
      <p:sp>
        <p:nvSpPr>
          <p:cNvPr id="49" name="Shape 44"/>
          <p:cNvSpPr/>
          <p:nvPr/>
        </p:nvSpPr>
        <p:spPr>
          <a:xfrm>
            <a:off x="457200" y="7072313"/>
            <a:ext cx="3943350" cy="135731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7229475"/>
            <a:ext cx="171450" cy="171450"/>
          </a:xfrm>
          <a:prstGeom prst="rect">
            <a:avLst/>
          </a:prstGeom>
        </p:spPr>
      </p:pic>
      <p:sp>
        <p:nvSpPr>
          <p:cNvPr id="51" name="Text 45"/>
          <p:cNvSpPr/>
          <p:nvPr/>
        </p:nvSpPr>
        <p:spPr>
          <a:xfrm>
            <a:off x="885825" y="7215188"/>
            <a:ext cx="16189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&amp; Reporting</a:t>
            </a:r>
            <a:endParaRPr lang="en-US" sz="1125" dirty="0"/>
          </a:p>
        </p:txBody>
      </p:sp>
      <p:sp>
        <p:nvSpPr>
          <p:cNvPr id="52" name="Text 46"/>
          <p:cNvSpPr/>
          <p:nvPr/>
        </p:nvSpPr>
        <p:spPr>
          <a:xfrm>
            <a:off x="600075" y="7529513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transaction monitoring</a:t>
            </a:r>
            <a:endParaRPr lang="en-US" sz="788" dirty="0"/>
          </a:p>
        </p:txBody>
      </p:sp>
      <p:sp>
        <p:nvSpPr>
          <p:cNvPr id="53" name="Text 47"/>
          <p:cNvSpPr/>
          <p:nvPr/>
        </p:nvSpPr>
        <p:spPr>
          <a:xfrm>
            <a:off x="600075" y="7729538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Detailed performance reports</a:t>
            </a:r>
            <a:endParaRPr lang="en-US" sz="788" dirty="0"/>
          </a:p>
        </p:txBody>
      </p:sp>
      <p:sp>
        <p:nvSpPr>
          <p:cNvPr id="54" name="Text 48"/>
          <p:cNvSpPr/>
          <p:nvPr/>
        </p:nvSpPr>
        <p:spPr>
          <a:xfrm>
            <a:off x="600075" y="7929563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Interchange optimization tracking</a:t>
            </a:r>
            <a:endParaRPr lang="en-US" sz="788" dirty="0"/>
          </a:p>
        </p:txBody>
      </p:sp>
      <p:sp>
        <p:nvSpPr>
          <p:cNvPr id="55" name="Text 49"/>
          <p:cNvSpPr/>
          <p:nvPr/>
        </p:nvSpPr>
        <p:spPr>
          <a:xfrm>
            <a:off x="600075" y="8129588"/>
            <a:ext cx="37290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Custom dashboard creation</a:t>
            </a:r>
            <a:endParaRPr lang="en-US" sz="788" dirty="0"/>
          </a:p>
        </p:txBody>
      </p:sp>
      <p:sp>
        <p:nvSpPr>
          <p:cNvPr id="56" name="Shape 50"/>
          <p:cNvSpPr/>
          <p:nvPr/>
        </p:nvSpPr>
        <p:spPr>
          <a:xfrm>
            <a:off x="4743450" y="4043363"/>
            <a:ext cx="3943350" cy="2214563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7" name="Text 51"/>
          <p:cNvSpPr/>
          <p:nvPr/>
        </p:nvSpPr>
        <p:spPr>
          <a:xfrm>
            <a:off x="4886325" y="4186238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Options</a:t>
            </a:r>
            <a:endParaRPr lang="en-US" sz="1125" dirty="0"/>
          </a:p>
        </p:txBody>
      </p:sp>
      <p:pic>
        <p:nvPicPr>
          <p:cNvPr id="5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5" y="4600575"/>
            <a:ext cx="142875" cy="114300"/>
          </a:xfrm>
          <a:prstGeom prst="rect">
            <a:avLst/>
          </a:prstGeom>
        </p:spPr>
      </p:pic>
      <p:sp>
        <p:nvSpPr>
          <p:cNvPr id="59" name="Text 52"/>
          <p:cNvSpPr/>
          <p:nvPr/>
        </p:nvSpPr>
        <p:spPr>
          <a:xfrm>
            <a:off x="5114925" y="4500563"/>
            <a:ext cx="190269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RESTful API</a:t>
            </a:r>
            <a:endParaRPr lang="en-US" sz="900" dirty="0"/>
          </a:p>
        </p:txBody>
      </p:sp>
      <p:sp>
        <p:nvSpPr>
          <p:cNvPr id="60" name="Text 53"/>
          <p:cNvSpPr/>
          <p:nvPr/>
        </p:nvSpPr>
        <p:spPr>
          <a:xfrm>
            <a:off x="5114925" y="4672013"/>
            <a:ext cx="190269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Modern, developer-friendly integration</a:t>
            </a:r>
            <a:endParaRPr lang="en-US" sz="788" dirty="0"/>
          </a:p>
        </p:txBody>
      </p:sp>
      <p:pic>
        <p:nvPicPr>
          <p:cNvPr id="6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5029200"/>
            <a:ext cx="128588" cy="114300"/>
          </a:xfrm>
          <a:prstGeom prst="rect">
            <a:avLst/>
          </a:prstGeom>
        </p:spPr>
      </p:pic>
      <p:sp>
        <p:nvSpPr>
          <p:cNvPr id="62" name="Text 54"/>
          <p:cNvSpPr/>
          <p:nvPr/>
        </p:nvSpPr>
        <p:spPr>
          <a:xfrm>
            <a:off x="5100638" y="4929188"/>
            <a:ext cx="15751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Virtual Terminal</a:t>
            </a:r>
            <a:endParaRPr lang="en-US" sz="900" dirty="0"/>
          </a:p>
        </p:txBody>
      </p:sp>
      <p:sp>
        <p:nvSpPr>
          <p:cNvPr id="63" name="Text 55"/>
          <p:cNvSpPr/>
          <p:nvPr/>
        </p:nvSpPr>
        <p:spPr>
          <a:xfrm>
            <a:off x="5100638" y="5100638"/>
            <a:ext cx="157514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Web-based payment processing</a:t>
            </a:r>
            <a:endParaRPr lang="en-US" sz="788" dirty="0"/>
          </a:p>
        </p:txBody>
      </p:sp>
      <p:pic>
        <p:nvPicPr>
          <p:cNvPr id="6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5457825"/>
            <a:ext cx="85725" cy="114300"/>
          </a:xfrm>
          <a:prstGeom prst="rect">
            <a:avLst/>
          </a:prstGeom>
        </p:spPr>
      </p:pic>
      <p:sp>
        <p:nvSpPr>
          <p:cNvPr id="65" name="Text 56"/>
          <p:cNvSpPr/>
          <p:nvPr/>
        </p:nvSpPr>
        <p:spPr>
          <a:xfrm>
            <a:off x="5057775" y="5357813"/>
            <a:ext cx="147462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SDK</a:t>
            </a:r>
            <a:endParaRPr lang="en-US" sz="900" dirty="0"/>
          </a:p>
        </p:txBody>
      </p:sp>
      <p:sp>
        <p:nvSpPr>
          <p:cNvPr id="66" name="Text 57"/>
          <p:cNvSpPr/>
          <p:nvPr/>
        </p:nvSpPr>
        <p:spPr>
          <a:xfrm>
            <a:off x="5057775" y="5529263"/>
            <a:ext cx="147462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Native mobile app integration</a:t>
            </a:r>
            <a:endParaRPr lang="en-US" sz="788" dirty="0"/>
          </a:p>
        </p:txBody>
      </p:sp>
      <p:pic>
        <p:nvPicPr>
          <p:cNvPr id="6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5886450"/>
            <a:ext cx="128588" cy="114300"/>
          </a:xfrm>
          <a:prstGeom prst="rect">
            <a:avLst/>
          </a:prstGeom>
        </p:spPr>
      </p:pic>
      <p:sp>
        <p:nvSpPr>
          <p:cNvPr id="68" name="Text 58"/>
          <p:cNvSpPr/>
          <p:nvPr/>
        </p:nvSpPr>
        <p:spPr>
          <a:xfrm>
            <a:off x="5100638" y="5786438"/>
            <a:ext cx="174195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E-commerce Plugins</a:t>
            </a:r>
            <a:endParaRPr lang="en-US" sz="900" dirty="0"/>
          </a:p>
        </p:txBody>
      </p:sp>
      <p:sp>
        <p:nvSpPr>
          <p:cNvPr id="69" name="Text 59"/>
          <p:cNvSpPr/>
          <p:nvPr/>
        </p:nvSpPr>
        <p:spPr>
          <a:xfrm>
            <a:off x="5100638" y="5957888"/>
            <a:ext cx="174195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Pre-built shopping cart integrations</a:t>
            </a:r>
            <a:endParaRPr lang="en-US" sz="788" dirty="0"/>
          </a:p>
        </p:txBody>
      </p:sp>
      <p:sp>
        <p:nvSpPr>
          <p:cNvPr id="70" name="Shape 60"/>
          <p:cNvSpPr/>
          <p:nvPr/>
        </p:nvSpPr>
        <p:spPr>
          <a:xfrm>
            <a:off x="4743450" y="6415088"/>
            <a:ext cx="3943350" cy="1443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71" name="Text 61"/>
          <p:cNvSpPr/>
          <p:nvPr/>
        </p:nvSpPr>
        <p:spPr>
          <a:xfrm>
            <a:off x="4886325" y="6557963"/>
            <a:ext cx="37290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Ongoing Partnership</a:t>
            </a:r>
            <a:endParaRPr lang="en-US" sz="1125" dirty="0"/>
          </a:p>
        </p:txBody>
      </p:sp>
      <p:pic>
        <p:nvPicPr>
          <p:cNvPr id="7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6893719"/>
            <a:ext cx="100013" cy="100013"/>
          </a:xfrm>
          <a:prstGeom prst="rect">
            <a:avLst/>
          </a:prstGeom>
        </p:spPr>
      </p:pic>
      <p:sp>
        <p:nvSpPr>
          <p:cNvPr id="73" name="Text 62"/>
          <p:cNvSpPr/>
          <p:nvPr/>
        </p:nvSpPr>
        <p:spPr>
          <a:xfrm>
            <a:off x="5072063" y="6872288"/>
            <a:ext cx="145113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 performance reviews</a:t>
            </a:r>
            <a:endParaRPr lang="en-US" sz="788" dirty="0"/>
          </a:p>
        </p:txBody>
      </p:sp>
      <p:pic>
        <p:nvPicPr>
          <p:cNvPr id="7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7122319"/>
            <a:ext cx="100013" cy="100013"/>
          </a:xfrm>
          <a:prstGeom prst="rect">
            <a:avLst/>
          </a:prstGeom>
        </p:spPr>
      </p:pic>
      <p:sp>
        <p:nvSpPr>
          <p:cNvPr id="75" name="Text 63"/>
          <p:cNvSpPr/>
          <p:nvPr/>
        </p:nvSpPr>
        <p:spPr>
          <a:xfrm>
            <a:off x="5072063" y="7100888"/>
            <a:ext cx="176637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updates and enhancements</a:t>
            </a:r>
            <a:endParaRPr lang="en-US" sz="788" dirty="0"/>
          </a:p>
        </p:txBody>
      </p:sp>
      <p:pic>
        <p:nvPicPr>
          <p:cNvPr id="7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6325" y="7350919"/>
            <a:ext cx="100013" cy="100013"/>
          </a:xfrm>
          <a:prstGeom prst="rect">
            <a:avLst/>
          </a:prstGeom>
        </p:spPr>
      </p:pic>
      <p:sp>
        <p:nvSpPr>
          <p:cNvPr id="77" name="Text 64"/>
          <p:cNvSpPr/>
          <p:nvPr/>
        </p:nvSpPr>
        <p:spPr>
          <a:xfrm>
            <a:off x="5072063" y="7329488"/>
            <a:ext cx="133459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insights and trends</a:t>
            </a:r>
            <a:endParaRPr lang="en-US" sz="788" dirty="0"/>
          </a:p>
        </p:txBody>
      </p:sp>
      <p:pic>
        <p:nvPicPr>
          <p:cNvPr id="7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6325" y="7579519"/>
            <a:ext cx="100013" cy="100013"/>
          </a:xfrm>
          <a:prstGeom prst="rect">
            <a:avLst/>
          </a:prstGeom>
        </p:spPr>
      </p:pic>
      <p:sp>
        <p:nvSpPr>
          <p:cNvPr id="79" name="Text 65"/>
          <p:cNvSpPr/>
          <p:nvPr/>
        </p:nvSpPr>
        <p:spPr>
          <a:xfrm>
            <a:off x="5072063" y="7558088"/>
            <a:ext cx="153102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business consultation</a:t>
            </a:r>
            <a:endParaRPr lang="en-US" sz="788" dirty="0"/>
          </a:p>
        </p:txBody>
      </p:sp>
      <p:sp>
        <p:nvSpPr>
          <p:cNvPr id="80" name="Shape 66"/>
          <p:cNvSpPr/>
          <p:nvPr/>
        </p:nvSpPr>
        <p:spPr>
          <a:xfrm>
            <a:off x="1828800" y="8758238"/>
            <a:ext cx="5486400" cy="77152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81" name="Text 67"/>
          <p:cNvSpPr/>
          <p:nvPr/>
        </p:nvSpPr>
        <p:spPr>
          <a:xfrm>
            <a:off x="2000250" y="8929688"/>
            <a:ext cx="52149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Timeline: 6-10 Weeks</a:t>
            </a:r>
            <a:endParaRPr lang="en-US" sz="1125" dirty="0"/>
          </a:p>
        </p:txBody>
      </p:sp>
      <p:sp>
        <p:nvSpPr>
          <p:cNvPr id="82" name="Text 68"/>
          <p:cNvSpPr/>
          <p:nvPr/>
        </p:nvSpPr>
        <p:spPr>
          <a:xfrm>
            <a:off x="2000250" y="9186863"/>
            <a:ext cx="5214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DBEA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initial discovery to full production deployment with comprehensive training and support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2025-06-07T05:09:52Z</dcterms:created>
  <dcterms:modified xsi:type="dcterms:W3CDTF">2025-06-07T05:09:52Z</dcterms:modified>
</cp:coreProperties>
</file>